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7" r:id="rId19"/>
    <p:sldId id="276" r:id="rId20"/>
    <p:sldId id="281" r:id="rId21"/>
    <p:sldId id="278" r:id="rId22"/>
    <p:sldId id="280" r:id="rId23"/>
    <p:sldId id="282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824A-83EA-4270-A7E3-35650E820F78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64D-70FE-4AD5-8A1E-0E597C6970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560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824A-83EA-4270-A7E3-35650E820F78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64D-70FE-4AD5-8A1E-0E597C6970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85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824A-83EA-4270-A7E3-35650E820F78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64D-70FE-4AD5-8A1E-0E597C6970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82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824A-83EA-4270-A7E3-35650E820F78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64D-70FE-4AD5-8A1E-0E597C6970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7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824A-83EA-4270-A7E3-35650E820F78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64D-70FE-4AD5-8A1E-0E597C6970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160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824A-83EA-4270-A7E3-35650E820F78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64D-70FE-4AD5-8A1E-0E597C6970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54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824A-83EA-4270-A7E3-35650E820F78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64D-70FE-4AD5-8A1E-0E597C6970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420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824A-83EA-4270-A7E3-35650E820F78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64D-70FE-4AD5-8A1E-0E597C6970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596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824A-83EA-4270-A7E3-35650E820F78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64D-70FE-4AD5-8A1E-0E597C6970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57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824A-83EA-4270-A7E3-35650E820F78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64D-70FE-4AD5-8A1E-0E597C6970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476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824A-83EA-4270-A7E3-35650E820F78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64D-70FE-4AD5-8A1E-0E597C6970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896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824A-83EA-4270-A7E3-35650E820F78}" type="datetimeFigureOut">
              <a:rPr lang="en-AU" smtClean="0"/>
              <a:t>15/08/16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6164D-70FE-4AD5-8A1E-0E597C6970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30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www.google.com.au/url?sa=i&amp;rct=j&amp;q=stratification+in+rock&amp;source=images&amp;cd=&amp;cad=rja&amp;docid=tPe-f6w9m9M8ZM&amp;tbnid=zbVFqmYhJsfJ-M:&amp;ved=0CAUQjRw&amp;url=http://www.explanet.info/Chapter02.htm&amp;ei=mI4eUqC9Hs3jlAWJl4GwDw&amp;psig=AFQjCNE3bkdcuwHDTgXRjfaejQ4v17i5Og&amp;ust=1377820627012781" TargetMode="External"/><Relationship Id="rId5" Type="http://schemas.openxmlformats.org/officeDocument/2006/relationships/hyperlink" Target="http://www.google.com.au/url?sa=i&amp;rct=j&amp;q=stratification+in+rock&amp;source=images&amp;cd=&amp;cad=rja&amp;docid=tPe-f6w9m9M8ZM&amp;tbnid=zbVFqmYhJsfJ-M:&amp;ved=0CAUQjRw&amp;url=http://www.explanet.info/Chapter02.htm&amp;ei=LpUeUp_8LIWAlQW9xoD4Dw&amp;psig=AFQjCNE3bkdcuwHDTgXRjfaejQ4v17i5Og&amp;ust=1377820627012781" TargetMode="External"/><Relationship Id="rId6" Type="http://schemas.openxmlformats.org/officeDocument/2006/relationships/hyperlink" Target="http://www.google.com.au/url?sa=i&amp;rct=j&amp;q=stratification+in+rock&amp;source=images&amp;cd=&amp;cad=rja&amp;docid=oR-C48kHHaj2UM&amp;tbnid=tG38RLbxTe6yNM:&amp;ved=0CAUQjRw&amp;url=http://www.education.com/study-help/article/earthscience-help-sedimentary-stratification/&amp;ei=X5UeUtTXL4PDkwWAsoGoAw&amp;psig=AFQjCNE3bkdcuwHDTgXRjfaejQ4v17i5Og&amp;ust=1377820627012781" TargetMode="External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stratification+in+rock&amp;source=images&amp;cd=&amp;cad=rja&amp;docid=ra1p8pn1rqjyAM&amp;tbnid=dzF_zteBgj5cQM:&amp;ved=0CAUQjRw&amp;url=http://www.oldearth.org/curriculum/geology/geology_chapter_6.htm&amp;ei=bY4eUuXWIIO_lQWay4H4Bg&amp;psig=AFQjCNE3bkdcuwHDTgXRjfaejQ4v17i5Og&amp;ust=137782062701278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carbon+isotopes&amp;source=images&amp;cd=&amp;cad=rja&amp;docid=tfnUuhrwD_J1QM&amp;tbnid=p0Fdjua2HQMAeM:&amp;ved=0CAUQjRw&amp;url=http://www2.estrellamountain.edu/faculty/farabee/biobk/biobookchem1.html&amp;ei=ARckUripDcWnlQWAj4CoDw&amp;psig=AFQjCNHXZiNVk_RMN59GUZKctOZsa4-laA&amp;ust=1378183264868920" TargetMode="External"/><Relationship Id="rId3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half+life+of+carbon+14&amp;source=images&amp;cd=&amp;cad=rja&amp;docid=_FGGQjhfh0nEBM&amp;tbnid=lEIaVwKJUlrfxM:&amp;ved=0CAUQjRw&amp;url=http://www.math.upenn.edu/~deturck/m170/c14/carbdate.html&amp;ei=NR0kUuqBJI6ClQWAo4D4BQ&amp;psig=AFQjCNHDP5RF9-T5YDG4jE9hX54hh_1W4g&amp;ust=1378184791490647" TargetMode="External"/><Relationship Id="rId3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half+life+of+carbon+14&amp;source=images&amp;cd=&amp;cad=rja&amp;docid=esM2KHGaCO00nM&amp;tbnid=Q0bMHYdokPCZwM:&amp;ved=0CAUQjRw&amp;url=http://commons.wvc.edu/rdawes/G101OCL/Basics/geotime.html&amp;ei=DR0kUsDRKMbUkQXixYDgAQ&amp;psig=AFQjCNHDP5RF9-T5YDG4jE9hX54hh_1W4g&amp;ust=1378184791490647" TargetMode="External"/><Relationship Id="rId3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geological+time&amp;source=images&amp;cd=&amp;cad=rja&amp;docid=hYQlqAJX8n5RBM&amp;tbnid=cmcCnNQyiK0tZM:&amp;ved=0CAUQjRw&amp;url=http://csls-text2.c.u-tokyo.ac.jp/inactive/01_03.html&amp;ei=mWokUoWLGsnGlAW52YHIDw&amp;psig=AFQjCNE2pGv1gWaDuSt7txcO5dWlvAKx0w&amp;ust=1378204644720275" TargetMode="External"/><Relationship Id="rId3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pangea+timeline&amp;source=images&amp;cd=&amp;cad=rja&amp;docid=XIgJN44rp3Z94M&amp;tbnid=NHhD5tyeCj-gPM:&amp;ved=0CAUQjRw&amp;url=http://www.math.montana.edu/~nmp/materials/ess/geosphere/inter/activities/exploration/&amp;ei=n2skUreHDYemkAWQjYGYDQ&amp;psig=AFQjCNF_twhk6F93mraVJnAlAFAQHqmpqA&amp;ust=1378204928638186" TargetMode="External"/><Relationship Id="rId3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divergent+evolution&amp;source=images&amp;cd=&amp;cad=rja&amp;docid=QXe9RwCmBHn57M&amp;tbnid=DqO7y8PBjr75FM:&amp;ved=0CAUQjRw&amp;url=http://www.ib.bioninja.com.au/options/option-d-evolution-2/d2-species-and-speciation.html&amp;ei=2HIkUoWtC4rzkAXpk4GIBw&amp;psig=AFQjCNHNUN8vB_1XiU47Tg5TgZ3o88n6_g&amp;ust=1378206282956391" TargetMode="External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homologous+structures&amp;source=images&amp;cd=&amp;cad=rja&amp;docid=zXpPFEPQAXfByM&amp;tbnid=PT-l9wTUazr2JM:&amp;ved=0CAUQjRw&amp;url=http://bio1151.nicerweb.com/Locked/src/chap22_q.html&amp;ei=rHQkUvDsMY2ilQWqkoDwAg&amp;psig=AFQjCNGauWIR7rnuWs8emko3HnBJUEe9mg&amp;ust=1378207271135440" TargetMode="External"/><Relationship Id="rId3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embryology&amp;source=images&amp;cd=&amp;cad=rja&amp;docid=kmieQzcc9Q7POM&amp;tbnid=Y7PkjOvM7oGDcM:&amp;ved=0CAUQjRw&amp;url=http://www.biologyreference.com/Co-Dn/Development.html&amp;ei=iXUkUsWhM4emkAWQjYGYDQ&amp;psig=AFQjCNHyd-94PSPoW-dxDWLkNkiaKvjkYg&amp;ust=1378207471425940" TargetMode="External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embryology&amp;source=images&amp;cd=&amp;cad=rja&amp;docid=X6mGy0sqEumBoM&amp;tbnid=zEnL6wLBXQlZaM:&amp;ved=0CAUQjRw&amp;url=http://evolutionexplained.blogspot.com/&amp;ei=KnUkUtaAMcbokAXDnIC4BA&amp;psig=AFQjCNE0JvbpW4UZBJk3-T_-Ww_Gb2UQVQ&amp;ust=137820739705636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&amp;esrc=s&amp;frm=1&amp;source=images&amp;cd=&amp;cad=rja&amp;docid=BN1O8qZfzRMgYM&amp;tbnid=FECj5V1pdgWdyM:&amp;ved=0CAUQjRw&amp;url=http://newschoolthoughtsonafrica.wordpress.com/2010/11/21/colonial-africas-dna-discovered-in-disney-cartoon/&amp;ei=VcodUuHrLoKGkAWs2YDoDQ&amp;psig=AFQjCNEjD-dv3hjBMosH_hOcB0tRn_EmNA&amp;ust=1377770447143499" TargetMode="Externa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www.google.com.au/url?sa=i&amp;rct=j&amp;q=&amp;esrc=s&amp;frm=1&amp;source=images&amp;cd=&amp;cad=rja&amp;docid=OYveTddhV4NmJM&amp;tbnid=L6oeeGkgD8BWMM:&amp;ved=0CAUQjRw&amp;url=http://www.t-rat.com/Pages/FossilPreservation.html&amp;ei=V9EdUsiTHc69kAWf5YDwAQ&amp;psig=AFQjCNECgCFHvT2LaM1Kxqnn6TnQSoa7dA&amp;ust=1377772170005389" TargetMode="Externa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&amp;esrc=s&amp;frm=1&amp;source=images&amp;cd=&amp;cad=rja&amp;docid=Qdz4SGy7c-CnzM&amp;tbnid=qbZzvHoy8mlTUM:&amp;ved=0CAUQjRw&amp;url=http://nansenese.wikispaces.com/PT+6b+PS&amp;ei=GdEdUvXvGorllAW48YGABg&amp;psig=AFQjCNECgCFHvT2LaM1Kxqnn6TnQSoa7dA&amp;ust=137777217000538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&amp;esrc=s&amp;frm=1&amp;source=images&amp;cd=&amp;cad=rja&amp;docid=W-trKXfs20GdbM&amp;tbnid=Vu9ipP6KFtzdHM:&amp;ved=0CAUQjRw&amp;url=http://www.bradshawfoundation.com/origins/australopithecus_afarensis.php&amp;ei=0NEdUvGNGYrilAXuiYCgBw&amp;psig=AFQjCNGc2YS8T_2ueND_xj4wVBD3HQIPGA&amp;ust=1377772341564285" TargetMode="Externa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&amp;esrc=s&amp;frm=1&amp;source=images&amp;cd=&amp;cad=rja&amp;docid=tmYELIaYlP6hLM&amp;tbnid=rAUWhqnhzPnemM:&amp;ved=0CAUQjRw&amp;url=http://www.theblaze.com/stories/2011/08/19/second-well-preserved-baby-mammoth-found-in-russia/&amp;ei=sNIdUtrFMMmXkwW_t4HoDQ&amp;psig=AFQjCNHBue83ym4uzJeESKvbCXSrGF5HJw&amp;ust=1377772486453632" TargetMode="Externa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au/url?sa=i&amp;rct=j&amp;q=&amp;esrc=s&amp;frm=1&amp;source=images&amp;cd=&amp;cad=rja&amp;docid=LzG-X6vIXe1mSM&amp;tbnid=hylVCxefoNJkbM:&amp;ved=0CAUQjRw&amp;url=http://www.tripadvisor.com/LocationPhotos-g60999-w3-Yellowstone_National_Park_Wyoming.html&amp;ei=etMdUvbULcvfkgXT84DwBw&amp;psig=AFQjCNEDyncjD5xpdZhRYTYuakX9ubzBSQ&amp;ust=1377772786850988" TargetMode="Externa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Evidence of Change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Chapter 10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363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299294"/>
            <a:ext cx="4627899" cy="6005679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Stratification</a:t>
            </a:r>
          </a:p>
          <a:p>
            <a:pPr lvl="1"/>
            <a:r>
              <a:rPr lang="en-AU" dirty="0" smtClean="0"/>
              <a:t>Formation of layers in sedimentary rocks.</a:t>
            </a:r>
          </a:p>
          <a:p>
            <a:pPr lvl="1"/>
            <a:r>
              <a:rPr lang="en-AU" dirty="0" smtClean="0"/>
              <a:t>Sedimentary rock are composed of different sediments (rock, sand, mud </a:t>
            </a:r>
            <a:r>
              <a:rPr lang="en-AU" dirty="0" err="1" smtClean="0"/>
              <a:t>etc</a:t>
            </a:r>
            <a:r>
              <a:rPr lang="en-AU" dirty="0" smtClean="0"/>
              <a:t> that are transported by air or water from one place to another</a:t>
            </a:r>
          </a:p>
          <a:p>
            <a:pPr lvl="1"/>
            <a:r>
              <a:rPr lang="en-AU" dirty="0" smtClean="0"/>
              <a:t>Lower layers are older than upper layers</a:t>
            </a:r>
          </a:p>
          <a:p>
            <a:pPr lvl="1"/>
            <a:r>
              <a:rPr lang="en-AU" dirty="0" smtClean="0"/>
              <a:t>A fossil found in the lower layer will therefore be older than a fossil found an upper layer</a:t>
            </a:r>
          </a:p>
          <a:p>
            <a:pPr lvl="1"/>
            <a:endParaRPr lang="en-AU" dirty="0" smtClean="0"/>
          </a:p>
        </p:txBody>
      </p:sp>
      <p:sp>
        <p:nvSpPr>
          <p:cNvPr id="4" name="AutoShape 2" descr="data:image/jpeg;base64,/9j/4AAQSkZJRgABAQAAAQABAAD/2wCEAAkGBhQSERUUEhQUFRUUFhQVFRQVFxQWFRgUFhcVFRQUFRcYHCYeFxkjGhQWHy8gIycpLCwsFx4xNTAqNSYrLCkBCQoKDgwOGg8PGiolHyQsLC0sLCkvLCwsLCwsLCwsLCwsLCwsLCwsLCwsLCwsLCwsLCksLCwpLCwsLCwsLCwsLP/AABEIAL4BCQMBIgACEQEDEQH/xAAbAAACAwEBAQAAAAAAAAAAAAADBAIFBgEAB//EAEEQAAECBAQEBAQEAwYFBQAAAAECEQADITEEEkFRBWFxgRMikaEGMrHwQsHR4RQjUhVigpKi8RZTcrLSM0NzwuL/xAAaAQACAwEBAAAAAAAAAAAAAAAAAgEDBAUG/8QAKhEAAgICAgAGAQUAAwAAAAAAAAECEQMSITEEEyJBUWGBQnGRofAUMrH/2gAMAwEAAhEDEQA/AOplxMIhuahD+UFuZgWSPRxnZxnGgQREgiGDKDBi51DWjgRDJitAgmOhEFCIkERNkAckSCILkiQRBYAgiOhEFCIlkgsAIREgiChESCImwAhEdCIMER0IgsAWSO5IMER0S4LADkjuSDCXEskFgAyR3JBvDjuSCwAZI7kg+SO5ILABkj2SGMkeyQWADJHvDhjw49kgsBfw494cMeHHskFgL5I94cMeHHvDgsBfw494cMZI9kgsKFjLiPhQ1kj3hwWBUBESCIIERIIiqxgYREgiChMSCYLIoCERIIgwREhLgsKAhESCIKJcSCILJoCERIS4MERIS4NgoAJcSEuDiXEhLg2ChcIiWSDiXEhLg2ChcIjuSGBLjvhwbBQDJHfDg/hxLw4NgoXEuO5IY8OO+HBsRQvkj3hwx4cdyQbBQvkjvhwxkj2SDYKF/DjuSGMke8ODYKF/Dj3hwxkj3hwbBQv4ce8OGMkeyQbBQvkjmSGckeyQbBQtkj3hwxkj2SDYCkCIkEQwJUdEuKNizUCERIS4MJcSEuDcmgIREgiDBEdCINwoEERIIgoREgiI3CgYRHQiChETCINwoCJcSEuDBMSCIjcKAhEdCIOERIS4NwoAER3JBwiO5INwoAER3w4YyR3w4Nw1F/DjvhwwER3JBuGov4cd8OGPDjuSDcNRfw494cMZI7kiNw1F/Dj3hwxkj2SDcNRfw494cMZI9kg3DUX8OPeHDGSPZINw1F/Dj3hwxkj2SDcNRbw494cMZI9kidw1KUIiQRGY/wCNwziWDUj59g/9OrH0iKPjx0kiUKEBsx11fK0ZdmaNDVhESCIyB+PVM4kpNHPmVT2h2T8WKIDoSL0Oe2hpESk12SoX0aPw4kJcZlXxVM0RLP8AnA9VNCy/jpaSykIB5ZiCNwQYVTb6JeJrlmw8OJBEZX/jNeYAoSHDgsovXqOfpHj8XTiopRKSpgCaLFCHe9ondh5ZqwiJBMYyf8cTkKZUpCTt5n+sP4b4sWtLpSDYMEm/+frA5NKwWO3SNMExIJjNzfiaYk+ZACaOopIYkkVGc0peOp+KFq+RKCGBpWrs1FcxCeZ7jeSzShMSCYo08Wnn5ZaD3/8A1AMVx+eggZEByBZ9CXovlELMnxYz8PJexpQmJBMZ9fGZ6XdAuGYDWn9W8CmcexASVZE+UOXAALFqHPyVvYbxHnJ+5L8NJexpssdyxkVfFGIosIT4RNFEVGjK829HtBx8Rz/MMgzJKQQwuf8AFWlYl5KFWFs1OWPZYzaPiCcZYWEhmdykMzEk/O9GhiTxqafwKJ5IHI/1bGFedIdeGk/YvcsdyxlcR8XTZcwpmSgAA9wFM9FMVVDaA0rEZnxvlUykjKQClSfM9WLjNDqbfQjxV2azLHssU+A+IRMAOU5S7FmoP8V4s041BHzD6QnnLoZ+Hl3QbLHssJYjiyUlg5O+VRAhWdxshmymrGig1635D1iHnSdErw0mrot8seyxRK+LEImBEwEZiAFpSSmvv7RdSp6VB0qBHIgw6yWrEeKnTJNHmjzxxShrE7i6HWjjQBeNQCBmFWtW9IKCDaIWSyXia7JZY80RIjjQ24uh8R4djVIWQGILuCH0Iflc1i34clMtLMVE1JYFxVgx2f3itkLSJZKSHZh1Ojm0QRxRTsllKsam+4IoRFeRud0bscYwrZljJ4lKGfyoIzBnAB2alng4VLVMStSWSASpIapFg2z/AEEV+G4elPmVlK3Kgzv2GteUTmYw5sqmDVrYaMedRFUmr9JbCHHqL3DcQQ4uwFaDv+cZvjaQpeaWCE2yiwsaDR30iCsV/NIC6FIYA0zU/SJYbEqK2LXtqzUYWvrEY4+W9kE6yLUsuBJCwFTR8gKAlQYly7gk6fnHZ3EPCnnzhlBsxD0alB6doJLmHV9T+8el4dKmzoKiw9NfWE831NvosWB6pJg8enxwVE1FQoC9HY+0Ui8yCygQecXOPmGUE5QaXSTVuTxUYziAV86ZieVAKUcPGvBkdUujJ4jEvyElY9YcZiygxBqG7wdPDJhTmCXF6EFxya8Vgny2P/qPpRLd6w/wrj4luFJK06VykGv7RfKTSuCM8IRbqbIJmkUchusXfBZqlAgqLJsHUL37coVVisNN+YlBIvV0ltWFaxWSccuUpWRe6XSaEbiFb82LVU/sZJYZJ3a+jYhRfyk0/vHr9WiC8SwCSpXmrlenNuVbc4q+GceKmQpIUX+am9XtRos8UJMw5TlBFRU0fZt4wyi4SqSOjGUZxuH9kkoIT4ZKygj5SS13bpAp85Ut8yl5SzGr0DMWewArBMUfCllZIKUgW+arDXrvFdN45KUgtVQBYKCqm3Me8TC5cpWhZqMeG6ZYYbiyWypmEkjKxJY0bUc4dwuMmFIIUr2vbbeMlgp8oqaahgX8ySoNtSriNJgpsvwVeECrKdy55V1Y+0NmxqPSYuDJt21/f/hWcZnGac4JJT5S99XDdTCokgpzAeUsCczlBs6mFUxHE8SBW6BkcDM4d1B6wXh2ICV1KChVVBqdC9vpGqO0IGSTjKf+/wB+47wbHmWTKJIJJIUFDKaBm6tF2MeoMMxFtAfyisw2GSkFaz5QXlgVypNTTqT2ENFeaoykcik/QxiyyjKVo34YtRp/gsE8UX/dNtxAp3GQpgQxGoc6G0KqU17RUTsSyyoqTlJD8ttYqhjUmWzlqi0x0pM5LGihRCtmq/faC8Oxxw92zLLkhy5AALdkv6wHDzcwBDHptpBpkolgU/76M3T2id2vSweOL9Rc4j4hKZSlJSVKFkhmMUh+NQsgFJFnswPrbnEJMiYn8ZSHUWy72qex6kwiMUpMzw5yklKqpmKSwJP4SbDWLYatNPn+TPOOrTXH4RpEcQcWB1BFm9Y7I4mQTRmP+3aKzC4JUssFJMupCagh9jqIaUk3oRTXeKXqnwXxtrlB5vHZgIGRwaEgl0nmNuYgv9sK29zCYk5tcrNo/a8F/hj/AFfWJ3RGtHxrxm+UkDrFvwXh5V5120B15kbWinw2MCVhRQCNRalLHQxquG8RkTVBPnSSCySak7fe0bM85RjwvyYcEIyly/wVfHcUpMzyEgMKpo5+6doSlYpSqKBU/V47xDGqMxaXoFEC1gaQkmYxhscfShZz9TaDTZShcHvEpU0pLgsYgrEqUkJJJAsDEAqLea5KuL4NdweeuZLfyk20fkSNItSlSRmUgAbtrGIwU4odYUU5WsWJJNuYoT2i3w3HBOOWaopB/wAr7Rz8uF3a6Oli8QtUn2D4jiiqYTnADlhsHsxizwBCgAPPzpeE+JcASxMt8ws5LG+9RQUjPS56kmhKTyJBi2MY5Y+l9FMpSxT9a7N8nCKy1luGqCkRmVfDs0qPhpzDqAe7xHB/E85N1Zxsq/qK+rxZYD4mQKqzpJDEpYg87wkY5sVtJMec8GZLZsrf7BxAvKV7H84FN4fNQHUhYG5Bb1jbYbFiYgLSSxdvmD6RNDkVJsxqWbn7wq8ZkT5SIfhMbVqTMJIxSkHyqI6QeTjf5mdaQurkWBPbnBviHh6UKC5YISp3DNlL+wMVAmR0ISjkWy9zBNSg9X7GqxvxSlaMol3u5FOjRSgpa7EcjX9IRE2O+JDQxxgqiLPJKfMi5xEyUoIyFmDFwSX+hgvC8f4aw6lBFXu3JxrFEJ0XuGXIlgFKwpQrUKBflRoSdRjXLGhcpXwh0YZGIU6ArVzZ32OpH0i+4fw/wZYAuXUolnfQdhSK7BcTStIUlQc1IdiK67Wh2XjG1zF3NaRzss5ta+x0MMYxe67B/EBWmSZiCxSpLhgQUkEF+TtWK7iih/DInSwEL8hdNKFwsEO129IvJvERQM4LvXYWirnS2zeF8hvLLMDqUbdLQuKVUmvf+vgfI2239f38mcn8VmLZ1MQGdPlcO9W5wKWu4Uoh62dyO/WHZnDEqzFJylzT8IP9O6e8clykoAE1IBFQu4PI6HpHSU4JcI5zjNu5Mtvh3EpSMgU5UXszW9meNCma5YOzRS4SiUnJlowsxGrbDvDSeJFJa2z2PfeOblW0m0dHHNxikw2NzZhsAL61c+1IkGIqkGATMWSADfRt4LKWEisJVIfcMZIUCwykihcnzaE71aKng3HvEUEqJCrFINC1KEv6cothjUjdzaKDiHCZZmZ5dG8xb5XBHofaGx6u4y/AmSUlTiamWgMze/7Qv/EDY+36wvI4kTQpck6c+0dyq/5ftFXK7HtPo+PBUElzGLih0MBiQMdo5AxOnFSipVSbmIQMGJoSSWFTtB0HZMKhnA4RU1YSgVOugG5OghvA8DJGaZ5R/SPm77Re8PUmWkpSkBNzueZMZ8mdRXp5Zfjwt9lZxXghloQlLkjMV0YEkD5egEVkjBlWwFq+v0r2jSYieVgv2ahso33qBFauWyiUjym6bEa5X9wdDFePLKqfY+TGrtFquYUS05S7MlRN2Yh+14peNBKsiksHSyiCKkFszdrxaSpiVJY1SoMoGlfy3iunSDKypmVFTLNyAD8qm0Y9oXHxL7GyXJV7FZKkKIJSCQLtDnC8AZqrgBLFW7chDEoChlO5/CKpLXcdxDeHaUt2CVTE5VIFQCSKpPpSLpZXTSKY4lasuziQhDJFAGAFtgIIJ5ykAh21s/PlFaCdYjMxOUdd6d3jFrZt2oNLxZWGomYg+ZKqhQIZn1SWFYSxHBZaxmS6CoBkhsrsPr+cDwvER42QipdIU4KSDWHZk45mSHbe3blWLPVB8cFdKa5Kb+w1sWKXGho/TnCi8KtPzJI5tT1tGomSw3mHYXGnq8IT80oPLJIIcpWAf0I7RfDxEn2VT8Ol0VisKjSYx/vJIHYhxCyyxIJBalC47EXi0m5VN4krK4BdJyu9AxZoQ4jIlo+Rbl6pIqP8QoYvx5b4f+/gpnjrlf7+Rzg/EUyyrMSAoNq13rGglcYSSAlSTS1KmkYcLi34TJQpKvN52oFJGUVfNetveEzY4v1MfDkkvSjZ4bGiroSRZ6j7u8DVhiT5FDkNeev20Z08aUg+cDRim1dWNYuPhviCVrJBICTQkUOYENzOUEtyjDOEoJyNsZxm1FkMTJUklQDKFHehbQwTCT0qH8xJSTsQofSLjGS0FaXCjmSoEXIWGKSg6UzeghPh/gqkgtWuYMRZRFOwMU+fceUP5VPgVE5MoEy1ABqpAu390hjFceOrCyPDTMSdkFJrpSj9o0oGHyGlQ1fMHdj0sQYn/ByCFVIZyGc2Zn0ZoI+Iiv8AtGyXgk16XRRYXCK8TOpSstSEE0BOlNnIiyMwHSCYfhyTmdRDbMHO0QODTnyhSiWBamr/AKQk82z7LYYteKFZi21jmGxwUSEn5aE9XDF7Wh3+ykhWVRLbuGiC+CJSCZS0uNHFS3KoNIaOaL4Ys8LXI9h5GQGzlmYlgNfsR7/GfvvCGHJWA01Vga1FYn/DL/rV7xVKm+WNBSrhHy5fDlAOCCPfuIjJwZUWH32MXcuTmS7HI2YK3GldoTmSmUGJSdD1pHWWZ9HKeKhDEYYoLKBHp99otuHzpUtAIIzkB7lT/wBIDQhxNSwchdRobV9oc4b8PTgEzT/LAIyku5LgWFU3F2vBOacPUwhFqVJDst3dT+YfKXf9oJPmkBk3VVgQ5+xEOMcYmSVZZiSXcpUyflFKGhNd4QPHEChKjzAA6UJDxnjcuaL3S4sbxGIAGUrAUpi36k0HSkTylPzU51b1qGhHEzUTEqUlThKApiKjzFNRp+8Cw2LVKKXUlUs/hqQ31SYsStcCXT5HiqrpBOjoKT6iBcQ4lMDElw9MyW9xAcekMZkp0AXFLkvpZgfaLHD8OXMlMtRUkgEaEUNCwqfWC0qbJ1buKBcJ4lLYuciySVf0qvb+npFjh8CJ4SQQV5vKQwIIrQ9X5UjKT8MQtSUJUQC1ni4wuOUmSCGSqUaj+tBBJIr8wueUTkh+qLDHP9MkWeKmTpawmYijaX2cg/lDGDknLyNibMbCF8RxPxkgoUpylnUahQY5T96wzhkMlAWGJGrvRvb9ozNtR57NKSv6EZnBkF1KBGrJUn2EAwmNWQCgGpIZTKNCHCSeX5QzxnDEgJlDclQpX8IrAeFcKUlBKgXzAhqtpX1IpvFm60uTK9PXUUOrM10gZWUFGoLMhnIroSx6xaIlJCgQCFZS1XrUWO4hJK1jQgVLtUDUb6R5M5Q83melTVm9iI5+SbnwjoY4Rg7Y7jcElaSMy/QetucZni3w8oLBR5kKIGZiMpsSrlR3i7/tSpKkg0qLQdGMBSUsADz9B9IjBlnhfHROfDDMvsqsFwGWkOoZjq5+ghyXw1OZwhKaEUGnaCrngff1iE7ictHzKAjX50p9MwvCodqh/B8IRR0u1tfrWLGZISEpAAGVWZgGFtOf7xWYHi6CjMKp0IcWv1ETXxFxR2+/eM8t2+SyOqXA3MmZlPs5cbfhPW8K5RUWqSObu/6QGbiw6gNnFLgXA6O/YxEpKquAKhz9/bmBVFck8ydIaQkFh6wfJ+Ea0ArrC0lQBNdbt1De3vHhjFAkg6OC1RcULuOcVyyIux4psbTglIJBGoNDuPv0itxCPCXMWSyVZSSqgSQGo+hgq+JLzfMablTvp9vCmJkeKSmYAshvmNwzvtr2fWIhl+SyWH47Bj4nkuE+I5OoC8rnSH141ID7EGxFKi7c/aK9PCZabSkgkf0p2FvXaJTEMHALdGNnF7/vyh3lh+lFawT/AFMMvEIcqlm9VJNmNFKSdLO1idnJiH8dL3V6pgS5YCdKnmPvrHvAG5hfMG8hIxHwfxVS2kKUGAOUKev90HubxqeD8PTMefNIKQVJShyxYipULM7s2t4+a8JnTJc5KkfMkl3dmsoFtGeN18F49U1M9JZ0LQpwGSQp6AW/D6NHQzWoNo5mJ3JJmtw+RC1lCEtlSHAdySXryZNNHium8SBlBSUhObNcMfmKbW/DTrAsQyP6XvzFMoHWgvvCciUogDNbyh3U3/TtbaMKjfJsv2Oz8IJoeb5lMWKqt97RS8Qwy5Y8stCgLlAA/wBJD+hMXE1SgT1A5XAfpESF2KTpXTq8XRm0EoQkjEzZrmoblD3DcRLtMFdDv16RozLQv50JUOYHPvEVfDsgh8pTf5VH83jT/wAhdNMyf8aXaaFFYqWkMFI5gEfZiP8AHAgtM6At+Rhqd8OJI/lzFpOgUAodCwB+sKn4PnP55ktnIcEqLihowaBZcfuweLInSQCXOWTYEHUKy/WATVzBMBQVEizOSOVq3PrGs4R8PYeWkBac8weYTDVH/SZZLRcTMChQdK5TvtkNH3B+sVy8XGL4RZDwkpLl0YPhnD5ylZRmQlwVPQ0qKb2jXLkygo0KXYXVmaoD1rXU7xYo4RR0qFiaEERW4rCKJuKFqPoSfMP1oacoy5PEPK/g1Q8OsS6v9wpwJum13ttVmY3hebifME0NK+YMQaGj1ta9dIjIxXh1BLVDaEqcACtP2iH8eoOoDMCR6ZWBAYdYRWW8fsElYlwAGoWcXL2ZgxqIKHd0u7kuDUvfXkIXlcRr5dnuX0Ls7D5QC+0OI4ga5mbLen4qkgF94h38Exr5FZ+JLkk2B+YAC4rbcCvIQzKnEgEsQQKlPLtATMTUFqcgCSo9L/rDEmYFXTQ0/QgpiH10Mu+zk1aQWIB5pLdmLxCZhEqGXKSm5zFKg7hnDVgwCSain+x1TBZmCCqpV2bmDcekLdEtNiUzh4WGC5iALBwnoLRFPDso/wDcVzUolv8AKwEMzUFIYgFOwFCCLCtP2jiFZqlxySTswIs94fzJV2JpC+gEvR3e4BJoKj6PBziSzCwoSaaUaOrn5bnME77lqE3cv96gDO+Tm4SxALku5iLb7DhdBZGM2Ozu4vWp+7xMKq+mz9oXAFmLMGOZzV69ecdUug01zXSE8zpTrCtIdTaGioVIBd9dXAfnpEcUoFlJIoBRq2YtCzVIdNGYVB70iaUF2ca6sGFh97RGqG3sKcWxqaEBjfS33vEsbMBY5qG9qHaFspBYsNqprtre/pHEoLVS4NaMaEM8GqDzH0OTFpIFri2gFGaDZuafvvFUtNqGtX3qaXG0d/h07e8RqT5v0YD4g4aqQwzPmfMwIB2OY3Bd+0O/BsxX81CVlJKpKlUdJljNnzDYOPURDjCXQqWgkpRXMs1OXMWHYhLbj0rOCcUMjEIXcfIvmlQY+l+wjryuUThQaUjfz+FZJiyVAhQdI/F5WIGx67RYpwVPKTu7ZS+xFquDFRwvini4tYUAyEnLa4LP08x9BF3NUpKdKhv0/KOdklJNJnUxY4NWc8IGrXIJ3Z/zIjqcAAAQrMCX6JoAKcyfpARjGqwYtf0/SHcPPSoCocigVvb76RXckXqEGDHDwdXBIc9DaE8Vwg+UockkOHO9b7fpFzJUBQEFwOx/V4awsgFSbajpaFWVol4VXBSYeR4RGYO9QNeVOx9+cAm4lyyi1HA2A1JPONHxLAlRNcpA2qXNx6/SKY8HJSHqDqBXfrt+sOpJmZqURZCiSxpob1HJuepiU1bkAC19768mrC09ak00u1XvQ+v5RxM8ioCagC9mL0LV/aGojZsOhbasbU9h73g2OSpWXMyyBlzBYDitDr6wkmab1fTry2gcxb0o5tUbc+/pEVyWJOiGLmhKUs4BV5g4NgohQ7iPcLw7yEqUzmp5PUu9KA+0UnGZjKRSqb1rlcuaM/yk/bRZ4BbSy5D6bM4KRtZoucagLGS2qix4dhXSxyk0SSHYnIgns5UIfXgPK9KNvbX6xm5UzIQhSS/mAUHtXKCdxb0i5kzwcpJUwS+tXAMUzi7uy6Eo10S8B5wQGYpzO5ukp/JR9IZnYXKQdy/men7QqUBwQTqH6t6CsOJxxoFVAsdawjsb0vsHIkEvUXIuAWerU+u8ey5asQBsDrrDKZwUl93d/ttIElg+jmxqCG2e0RbDVEEY0DyqGYDWxrYM3OOJxKBQpIS1wxu+lzePACruDyJOj2IqA++8Kz5FSAQyga9w4qaGpiUkI5NL5GMRLyqLgMoAoaxB1oebN+VIjMw5B15U1cb9frAJdAjzOB5RUWPmHSotBVpURVY/EQ6qMWIre594kEl7nUYdRAq7Fj1HLWJCUWbSjAOGegt39IHJKwaLA1IcVGt6Xfa8NJxCrFi4BDEUAL3B3f1iG2OtWKLKnsKfnQf7RLK4t7afpBZ62c5D5m7bGlx+kGw2KZLFBNwWfq33tA2yKXyVWIFGy2dn+U0vdhc0POGErSnUij62fc01MMTsRLVRiPKzFL2J1FOcSVOkrBAYlgWLp2Z3DaWidvor1+GhUilzf3gfjcj/AKodTh0FRDgh2JcMH6Qf+zE/8xPoP/KI2XuM4yMBxBIUFhyR5Q9fKtLhXrmVTYcox09nYVGh35xqOKzQnOgHMVFQNMoC0sCRWj5pnvGWmprHYj0cST5Nd8JzFZxNLEFJSeZo79xGtxeNWSa3anOjHlYxj/ggulW0tTsNSsMAf8sasA5uYS4Z98pPq/rGPMk52zdiyNQSRCXPIK01LAA7Akc/u8Tl4oghtHKTqHd3+9IAqQEThldWcnMCfwmwflWGMPLcqffLXVqE9z+UVtItjkY1h8b5gTqztuHPa8encXVLJyArLlrsNatWJ4GU5IAzHz8rAsOo1rygkyUGFDR6blgzd4qeqfJapTkuCtxvxTOmPmIQ7USlv+5zCf8AbUwAfzVpazLIb8o1MvhqZiQ4b5b02NIp5nDWK3SQQtm8vmSo3Bal6Pzhozh8CyhkKsYwqUSokksXJJJ/WJonkkaNX6e76xaYXg4TmAUReh31D7GkGPAxkWwBUKuHD02trbRolzgLpkRSieaUDvz19zElmtNjRtB/sfSDYXBtOYsQogpvQs5bZPesNzJAC+4bW2YPXk3vEtpMZKTRQ8SwylBJSC4pa40BEe4RjQryK8qwQMqr2OhYxoJmGAygFyFa7KZW+hc9REeI/D6fFlzg75glejoKmzPvlzDuNolZYtasWWOaey/JR8XWZakkuK+pepPVjWLvCIzJBCndIIvo6co5gD9It+M/DKMTKSLKSHQrUO7g7gt7RXfCXBpqZWWaSkpmKCQbZX02chTdoVzi4d8oIxmp9cMApiXb3Ivv0cRwO5B3OtqXtTWLX+xVuqjih5j5nv3hBHD1JLMQ6jfrqOT/AOmEUkx2mvY4iew0bv8AnE0zh3y2/RqwKZKUkjONw7OCC1twajrA0kAmrmoZw+havKm3SCiNmW2CWFgJOoLWe3lL9NOesBx0koAAIYqtq1ia8q9oWlrypDBhSmw2Dewhfi+JKUpNgFVrTUU5mhhVG3wXbJK2MYyWQhXUEW0ZQ739ItF4ZWZq1erU2EUqMRml3J9bvz6GHk8VygPm1ciuusQ0x9ovkMlJBKVN0I36jn7xxUp9HYU6XptAjj3I81nDEaMB9YnLx1OrpDg8zTbWI5D0/IPFMAxBuN+/Y7R3BtcEhta3YhyDfvBZ+Nyodra329I9g+Ju5FaC4BBcXuxvE+wlcgjLqcpNXO7uCCG2oPWPIBylwFAcmOm0NHGoJGZIF6s2+3WArnIALJelAK+lA3rEWwpA5SWJ8o6Am+kFzf8Ayf6P/GPDEywASSl6MRmrtSPfy9z/AJT+sKPX2fNkJyZ38ygVCaA5zJLedLCwUF618vOM7iXet9eusaPHrMslLlSpbuSAQpJyuKvoS3/UYzk1Bv0+/aO3Hnk8+yw+HuJqkzCpNQ3mTuP1Dxv8LigoGYD5QkVtRIJPeoHaPmOHoocy0XKeJKlgpBOVVFDex7Qs8e647Hhk14ZtcG6vPUGZlUB/SgAU717GG0oOhYC7NdwXfsfWE+GYwTJaSAxKQDTtT0hmaSfLZxfYUtzrGKXZrvgsOBzwJwp5Egg9C4YcxR4bmZUml6+v2Ip0YjIaDRRIYMXUj9/WLVGHV4aVUYpCtXYh4y5e7N2Hoe4fiU5ByUHHIVp97QfGSETVFiCFArBDsFZgSN7GKXDliQNLv0Cv/sPSBoxKpTMSzDy0ZqP9BFdF4zhJTE6hyG7VHq8PFSUFLasGbZv09oEmY4zAAF+lt2geOmEIQobmld/3he2P0hHG4fw1OHY5Q2g8wB0tY9o4mXnUS12b8/r7wXEyVKlFbhnIIq+1PUwknEFPsRTr/wCMWq2ivhBp8rzpJ+UqTUaGjfSGeIIICXNXVSu6mB7MYCPlU7/Mk0a4ZvpB1SicoJrQKbk7kflC2S17lzhJoygJpQh33FRDMvDqAJAuX73im4hiBKQpQrkqaAOwenYRc8K4gJoABU7agNToYrab5GuuiylYTU3Nx77WqYQxMkBTFLpUz0qACafe0QmTlIJqaFr/AK9YaTP8ROxYkncfrCWCi/cp8fwUMMp8taDQsd6av2jNYnAFCyM2ZBSLhlAghw/R7CNqFWex06271irx+DBBLkNQgagW7/bxdjyfJRlxU+CgmOKsW5AvrsOR9IVnzMzpUAaGln97xoJeB8xGYkaA/r1J7QqJRCS7HSofUiLFMjVtcmY4XiSlRkqJckiWo/iHzN1FRFolGZrsTXqHcV5husK8d4a8uWtOV5MzMHDOL5SoVbyw9gseJiZakAhK6lKjUeZW16gxfPlbIzp6+lkFrGZmqBXoa09PaCT7VsCSwvSoFqlvf2BxHCp8WXMS4JSSdiwSajufXlV1BExJLZSLtY/f5RW+KY65tAMzBnv5fZ9dYVQ4SClvK78wCwHprDq+HkOHHvzhIkpWz1JoexNfQ+0Ca9hnFpWclzy4IUKgkE38xo430aGRiCAHa+jgXy84TMs1A1Cj3sa3H7CDEkg/3f8AuuIllabQeViCAxtv039YL43T0hNLGh20pZQCvyjuQbmFobZn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data:image/jpeg;base64,/9j/4AAQSkZJRgABAQAAAQABAAD/2wCEAAkGBhQSERUUEhQUFRUUFhQVFRQVFxQWFRgUFhcVFRQUFRcYHCYeFxkjGhQWHy8gIycpLCwsFx4xNTAqNSYrLCkBCQoKDgwOGg8PGiolHyQsLC0sLCkvLCwsLCwsLCwsLCwsLCwsLCwsLCwsLCwsLCwsLCksLCwpLCwsLCwsLCwsLP/AABEIAL4BCQMBIgACEQEDEQH/xAAbAAACAwEBAQAAAAAAAAAAAAADBAIFBgEAB//EAEEQAAECBAQEBAQEAwYFBQAAAAECEQADITEEEkFRBWFxgRMikaEGMrHwQsHR4RQjUhVigpKi8RZTcrLSM0NzwuL/xAAaAQACAwEBAAAAAAAAAAAAAAAAAgEDBAUG/8QAKhEAAgICAgAGAQUAAwAAAAAAAAECEQMSITEEEyJBUWGBQnGRofAUMrH/2gAMAwEAAhEDEQA/AOplxMIhuahD+UFuZgWSPRxnZxnGgQREgiGDKDBi51DWjgRDJitAgmOhEFCIkERNkAckSCILkiQRBYAgiOhEFCIlkgsAIREgiChESCImwAhEdCIMER0IgsAWSO5IMER0S4LADkjuSDCXEskFgAyR3JBvDjuSCwAZI7kg+SO5ILABkj2SGMkeyQWADJHvDhjw49kgsBfw494cMeHHskFgL5I94cMeHHvDgsBfw494cMZI9kgsKFjLiPhQ1kj3hwWBUBESCIIERIIiqxgYREgiChMSCYLIoCERIIgwREhLgsKAhESCIKJcSCILJoCERIS4MERIS4NgoAJcSEuDiXEhLg2ChcIiWSDiXEhLg2ChcIjuSGBLjvhwbBQDJHfDg/hxLw4NgoXEuO5IY8OO+HBsRQvkj3hwx4cdyQbBQvkjvhwxkj2SDYKF/DjuSGMke8ODYKF/Dj3hwxkj3hwbBQv4ce8OGMkeyQbBQvkjmSGckeyQbBQtkj3hwxkj2SDYCkCIkEQwJUdEuKNizUCERIS4MJcSEuDcmgIREgiDBEdCINwoEERIIgoREgiI3CgYRHQiChETCINwoCJcSEuDBMSCIjcKAhEdCIOERIS4NwoAER3JBwiO5INwoAER3w4YyR3w4Nw1F/DjvhwwER3JBuGov4cd8OGPDjuSDcNRfw494cMZI7kiNw1F/Dj3hwxkj2SDcNRfw494cMZI9kg3DUX8OPeHDGSPZINw1F/Dj3hwxkj2SDcNRbw494cMZI9kidw1KUIiQRGY/wCNwziWDUj59g/9OrH0iKPjx0kiUKEBsx11fK0ZdmaNDVhESCIyB+PVM4kpNHPmVT2h2T8WKIDoSL0Oe2hpESk12SoX0aPw4kJcZlXxVM0RLP8AnA9VNCy/jpaSykIB5ZiCNwQYVTb6JeJrlmw8OJBEZX/jNeYAoSHDgsovXqOfpHj8XTiopRKSpgCaLFCHe9ondh5ZqwiJBMYyf8cTkKZUpCTt5n+sP4b4sWtLpSDYMEm/+frA5NKwWO3SNMExIJjNzfiaYk+ZACaOopIYkkVGc0peOp+KFq+RKCGBpWrs1FcxCeZ7jeSzShMSCYo08Wnn5ZaD3/8A1AMVx+eggZEByBZ9CXovlELMnxYz8PJexpQmJBMZ9fGZ6XdAuGYDWn9W8CmcexASVZE+UOXAALFqHPyVvYbxHnJ+5L8NJexpssdyxkVfFGIosIT4RNFEVGjK829HtBx8Rz/MMgzJKQQwuf8AFWlYl5KFWFs1OWPZYzaPiCcZYWEhmdykMzEk/O9GhiTxqafwKJ5IHI/1bGFedIdeGk/YvcsdyxlcR8XTZcwpmSgAA9wFM9FMVVDaA0rEZnxvlUykjKQClSfM9WLjNDqbfQjxV2azLHssU+A+IRMAOU5S7FmoP8V4s041BHzD6QnnLoZ+Hl3QbLHssJYjiyUlg5O+VRAhWdxshmymrGig1635D1iHnSdErw0mrot8seyxRK+LEImBEwEZiAFpSSmvv7RdSp6VB0qBHIgw6yWrEeKnTJNHmjzxxShrE7i6HWjjQBeNQCBmFWtW9IKCDaIWSyXia7JZY80RIjjQ24uh8R4djVIWQGILuCH0Iflc1i34clMtLMVE1JYFxVgx2f3itkLSJZKSHZh1Ojm0QRxRTsllKsam+4IoRFeRud0bscYwrZljJ4lKGfyoIzBnAB2alng4VLVMStSWSASpIapFg2z/AEEV+G4elPmVlK3Kgzv2GteUTmYw5sqmDVrYaMedRFUmr9JbCHHqL3DcQQ4uwFaDv+cZvjaQpeaWCE2yiwsaDR30iCsV/NIC6FIYA0zU/SJYbEqK2LXtqzUYWvrEY4+W9kE6yLUsuBJCwFTR8gKAlQYly7gk6fnHZ3EPCnnzhlBsxD0alB6doJLmHV9T+8el4dKmzoKiw9NfWE831NvosWB6pJg8enxwVE1FQoC9HY+0Ui8yCygQecXOPmGUE5QaXSTVuTxUYziAV86ZieVAKUcPGvBkdUujJ4jEvyElY9YcZiygxBqG7wdPDJhTmCXF6EFxya8Vgny2P/qPpRLd6w/wrj4luFJK06VykGv7RfKTSuCM8IRbqbIJmkUchusXfBZqlAgqLJsHUL37coVVisNN+YlBIvV0ltWFaxWSccuUpWRe6XSaEbiFb82LVU/sZJYZJ3a+jYhRfyk0/vHr9WiC8SwCSpXmrlenNuVbc4q+GceKmQpIUX+am9XtRos8UJMw5TlBFRU0fZt4wyi4SqSOjGUZxuH9kkoIT4ZKygj5SS13bpAp85Ut8yl5SzGr0DMWewArBMUfCllZIKUgW+arDXrvFdN45KUgtVQBYKCqm3Me8TC5cpWhZqMeG6ZYYbiyWypmEkjKxJY0bUc4dwuMmFIIUr2vbbeMlgp8oqaahgX8ySoNtSriNJgpsvwVeECrKdy55V1Y+0NmxqPSYuDJt21/f/hWcZnGac4JJT5S99XDdTCokgpzAeUsCczlBs6mFUxHE8SBW6BkcDM4d1B6wXh2ICV1KChVVBqdC9vpGqO0IGSTjKf+/wB+47wbHmWTKJIJJIUFDKaBm6tF2MeoMMxFtAfyisw2GSkFaz5QXlgVypNTTqT2ENFeaoykcik/QxiyyjKVo34YtRp/gsE8UX/dNtxAp3GQpgQxGoc6G0KqU17RUTsSyyoqTlJD8ttYqhjUmWzlqi0x0pM5LGihRCtmq/faC8Oxxw92zLLkhy5AALdkv6wHDzcwBDHptpBpkolgU/76M3T2id2vSweOL9Rc4j4hKZSlJSVKFkhmMUh+NQsgFJFnswPrbnEJMiYn8ZSHUWy72qex6kwiMUpMzw5yklKqpmKSwJP4SbDWLYatNPn+TPOOrTXH4RpEcQcWB1BFm9Y7I4mQTRmP+3aKzC4JUssFJMupCagh9jqIaUk3oRTXeKXqnwXxtrlB5vHZgIGRwaEgl0nmNuYgv9sK29zCYk5tcrNo/a8F/hj/AFfWJ3RGtHxrxm+UkDrFvwXh5V5120B15kbWinw2MCVhRQCNRalLHQxquG8RkTVBPnSSCySak7fe0bM85RjwvyYcEIyly/wVfHcUpMzyEgMKpo5+6doSlYpSqKBU/V47xDGqMxaXoFEC1gaQkmYxhscfShZz9TaDTZShcHvEpU0pLgsYgrEqUkJJJAsDEAqLea5KuL4NdweeuZLfyk20fkSNItSlSRmUgAbtrGIwU4odYUU5WsWJJNuYoT2i3w3HBOOWaopB/wAr7Rz8uF3a6Oli8QtUn2D4jiiqYTnADlhsHsxizwBCgAPPzpeE+JcASxMt8ws5LG+9RQUjPS56kmhKTyJBi2MY5Y+l9FMpSxT9a7N8nCKy1luGqCkRmVfDs0qPhpzDqAe7xHB/E85N1Zxsq/qK+rxZYD4mQKqzpJDEpYg87wkY5sVtJMec8GZLZsrf7BxAvKV7H84FN4fNQHUhYG5Bb1jbYbFiYgLSSxdvmD6RNDkVJsxqWbn7wq8ZkT5SIfhMbVqTMJIxSkHyqI6QeTjf5mdaQurkWBPbnBviHh6UKC5YISp3DNlL+wMVAmR0ISjkWy9zBNSg9X7GqxvxSlaMol3u5FOjRSgpa7EcjX9IRE2O+JDQxxgqiLPJKfMi5xEyUoIyFmDFwSX+hgvC8f4aw6lBFXu3JxrFEJ0XuGXIlgFKwpQrUKBflRoSdRjXLGhcpXwh0YZGIU6ArVzZ32OpH0i+4fw/wZYAuXUolnfQdhSK7BcTStIUlQc1IdiK67Wh2XjG1zF3NaRzss5ta+x0MMYxe67B/EBWmSZiCxSpLhgQUkEF+TtWK7iih/DInSwEL8hdNKFwsEO129IvJvERQM4LvXYWirnS2zeF8hvLLMDqUbdLQuKVUmvf+vgfI2239f38mcn8VmLZ1MQGdPlcO9W5wKWu4Uoh62dyO/WHZnDEqzFJylzT8IP9O6e8clykoAE1IBFQu4PI6HpHSU4JcI5zjNu5Mtvh3EpSMgU5UXszW9meNCma5YOzRS4SiUnJlowsxGrbDvDSeJFJa2z2PfeOblW0m0dHHNxikw2NzZhsAL61c+1IkGIqkGATMWSADfRt4LKWEisJVIfcMZIUCwykihcnzaE71aKng3HvEUEqJCrFINC1KEv6cothjUjdzaKDiHCZZmZ5dG8xb5XBHofaGx6u4y/AmSUlTiamWgMze/7Qv/EDY+36wvI4kTQpck6c+0dyq/5ftFXK7HtPo+PBUElzGLih0MBiQMdo5AxOnFSipVSbmIQMGJoSSWFTtB0HZMKhnA4RU1YSgVOugG5OghvA8DJGaZ5R/SPm77Re8PUmWkpSkBNzueZMZ8mdRXp5Zfjwt9lZxXghloQlLkjMV0YEkD5egEVkjBlWwFq+v0r2jSYieVgv2ahso33qBFauWyiUjym6bEa5X9wdDFePLKqfY+TGrtFquYUS05S7MlRN2Yh+14peNBKsiksHSyiCKkFszdrxaSpiVJY1SoMoGlfy3iunSDKypmVFTLNyAD8qm0Y9oXHxL7GyXJV7FZKkKIJSCQLtDnC8AZqrgBLFW7chDEoChlO5/CKpLXcdxDeHaUt2CVTE5VIFQCSKpPpSLpZXTSKY4lasuziQhDJFAGAFtgIIJ5ykAh21s/PlFaCdYjMxOUdd6d3jFrZt2oNLxZWGomYg+ZKqhQIZn1SWFYSxHBZaxmS6CoBkhsrsPr+cDwvER42QipdIU4KSDWHZk45mSHbe3blWLPVB8cFdKa5Kb+w1sWKXGho/TnCi8KtPzJI5tT1tGomSw3mHYXGnq8IT80oPLJIIcpWAf0I7RfDxEn2VT8Ol0VisKjSYx/vJIHYhxCyyxIJBalC47EXi0m5VN4krK4BdJyu9AxZoQ4jIlo+Rbl6pIqP8QoYvx5b4f+/gpnjrlf7+Rzg/EUyyrMSAoNq13rGglcYSSAlSTS1KmkYcLi34TJQpKvN52oFJGUVfNetveEzY4v1MfDkkvSjZ4bGiroSRZ6j7u8DVhiT5FDkNeev20Z08aUg+cDRim1dWNYuPhviCVrJBICTQkUOYENzOUEtyjDOEoJyNsZxm1FkMTJUklQDKFHehbQwTCT0qH8xJSTsQofSLjGS0FaXCjmSoEXIWGKSg6UzeghPh/gqkgtWuYMRZRFOwMU+fceUP5VPgVE5MoEy1ABqpAu390hjFceOrCyPDTMSdkFJrpSj9o0oGHyGlQ1fMHdj0sQYn/ByCFVIZyGc2Zn0ZoI+Iiv8AtGyXgk16XRRYXCK8TOpSstSEE0BOlNnIiyMwHSCYfhyTmdRDbMHO0QODTnyhSiWBamr/AKQk82z7LYYteKFZi21jmGxwUSEn5aE9XDF7Wh3+ykhWVRLbuGiC+CJSCZS0uNHFS3KoNIaOaL4Ys8LXI9h5GQGzlmYlgNfsR7/GfvvCGHJWA01Vga1FYn/DL/rV7xVKm+WNBSrhHy5fDlAOCCPfuIjJwZUWH32MXcuTmS7HI2YK3GldoTmSmUGJSdD1pHWWZ9HKeKhDEYYoLKBHp99otuHzpUtAIIzkB7lT/wBIDQhxNSwchdRobV9oc4b8PTgEzT/LAIyku5LgWFU3F2vBOacPUwhFqVJDst3dT+YfKXf9oJPmkBk3VVgQ5+xEOMcYmSVZZiSXcpUyflFKGhNd4QPHEChKjzAA6UJDxnjcuaL3S4sbxGIAGUrAUpi36k0HSkTylPzU51b1qGhHEzUTEqUlThKApiKjzFNRp+8Cw2LVKKXUlUs/hqQ31SYsStcCXT5HiqrpBOjoKT6iBcQ4lMDElw9MyW9xAcekMZkp0AXFLkvpZgfaLHD8OXMlMtRUkgEaEUNCwqfWC0qbJ1buKBcJ4lLYuciySVf0qvb+npFjh8CJ4SQQV5vKQwIIrQ9X5UjKT8MQtSUJUQC1ni4wuOUmSCGSqUaj+tBBJIr8wueUTkh+qLDHP9MkWeKmTpawmYijaX2cg/lDGDknLyNibMbCF8RxPxkgoUpylnUahQY5T96wzhkMlAWGJGrvRvb9ozNtR57NKSv6EZnBkF1KBGrJUn2EAwmNWQCgGpIZTKNCHCSeX5QzxnDEgJlDclQpX8IrAeFcKUlBKgXzAhqtpX1IpvFm60uTK9PXUUOrM10gZWUFGoLMhnIroSx6xaIlJCgQCFZS1XrUWO4hJK1jQgVLtUDUb6R5M5Q83melTVm9iI5+SbnwjoY4Rg7Y7jcElaSMy/QetucZni3w8oLBR5kKIGZiMpsSrlR3i7/tSpKkg0qLQdGMBSUsADz9B9IjBlnhfHROfDDMvsqsFwGWkOoZjq5+ghyXw1OZwhKaEUGnaCrngff1iE7ictHzKAjX50p9MwvCodqh/B8IRR0u1tfrWLGZISEpAAGVWZgGFtOf7xWYHi6CjMKp0IcWv1ETXxFxR2+/eM8t2+SyOqXA3MmZlPs5cbfhPW8K5RUWqSObu/6QGbiw6gNnFLgXA6O/YxEpKquAKhz9/bmBVFck8ydIaQkFh6wfJ+Ea0ArrC0lQBNdbt1De3vHhjFAkg6OC1RcULuOcVyyIux4psbTglIJBGoNDuPv0itxCPCXMWSyVZSSqgSQGo+hgq+JLzfMablTvp9vCmJkeKSmYAshvmNwzvtr2fWIhl+SyWH47Bj4nkuE+I5OoC8rnSH141ID7EGxFKi7c/aK9PCZabSkgkf0p2FvXaJTEMHALdGNnF7/vyh3lh+lFawT/AFMMvEIcqlm9VJNmNFKSdLO1idnJiH8dL3V6pgS5YCdKnmPvrHvAG5hfMG8hIxHwfxVS2kKUGAOUKev90HubxqeD8PTMefNIKQVJShyxYipULM7s2t4+a8JnTJc5KkfMkl3dmsoFtGeN18F49U1M9JZ0LQpwGSQp6AW/D6NHQzWoNo5mJ3JJmtw+RC1lCEtlSHAdySXryZNNHium8SBlBSUhObNcMfmKbW/DTrAsQyP6XvzFMoHWgvvCciUogDNbyh3U3/TtbaMKjfJsv2Oz8IJoeb5lMWKqt97RS8Qwy5Y8stCgLlAA/wBJD+hMXE1SgT1A5XAfpESF2KTpXTq8XRm0EoQkjEzZrmoblD3DcRLtMFdDv16RozLQv50JUOYHPvEVfDsgh8pTf5VH83jT/wAhdNMyf8aXaaFFYqWkMFI5gEfZiP8AHAgtM6At+Rhqd8OJI/lzFpOgUAodCwB+sKn4PnP55ktnIcEqLihowaBZcfuweLInSQCXOWTYEHUKy/WATVzBMBQVEizOSOVq3PrGs4R8PYeWkBac8weYTDVH/SZZLRcTMChQdK5TvtkNH3B+sVy8XGL4RZDwkpLl0YPhnD5ylZRmQlwVPQ0qKb2jXLkygo0KXYXVmaoD1rXU7xYo4RR0qFiaEERW4rCKJuKFqPoSfMP1oacoy5PEPK/g1Q8OsS6v9wpwJum13ttVmY3hebifME0NK+YMQaGj1ta9dIjIxXh1BLVDaEqcACtP2iH8eoOoDMCR6ZWBAYdYRWW8fsElYlwAGoWcXL2ZgxqIKHd0u7kuDUvfXkIXlcRr5dnuX0Ls7D5QC+0OI4ga5mbLen4qkgF94h38Exr5FZ+JLkk2B+YAC4rbcCvIQzKnEgEsQQKlPLtATMTUFqcgCSo9L/rDEmYFXTQ0/QgpiH10Mu+zk1aQWIB5pLdmLxCZhEqGXKSm5zFKg7hnDVgwCSain+x1TBZmCCqpV2bmDcekLdEtNiUzh4WGC5iALBwnoLRFPDso/wDcVzUolv8AKwEMzUFIYgFOwFCCLCtP2jiFZqlxySTswIs94fzJV2JpC+gEvR3e4BJoKj6PBziSzCwoSaaUaOrn5bnME77lqE3cv96gDO+Tm4SxALku5iLb7DhdBZGM2Ozu4vWp+7xMKq+mz9oXAFmLMGOZzV69ecdUug01zXSE8zpTrCtIdTaGioVIBd9dXAfnpEcUoFlJIoBRq2YtCzVIdNGYVB70iaUF2ca6sGFh97RGqG3sKcWxqaEBjfS33vEsbMBY5qG9qHaFspBYsNqprtre/pHEoLVS4NaMaEM8GqDzH0OTFpIFri2gFGaDZuafvvFUtNqGtX3qaXG0d/h07e8RqT5v0YD4g4aqQwzPmfMwIB2OY3Bd+0O/BsxX81CVlJKpKlUdJljNnzDYOPURDjCXQqWgkpRXMs1OXMWHYhLbj0rOCcUMjEIXcfIvmlQY+l+wjryuUThQaUjfz+FZJiyVAhQdI/F5WIGx67RYpwVPKTu7ZS+xFquDFRwvini4tYUAyEnLa4LP08x9BF3NUpKdKhv0/KOdklJNJnUxY4NWc8IGrXIJ3Z/zIjqcAAAQrMCX6JoAKcyfpARjGqwYtf0/SHcPPSoCocigVvb76RXckXqEGDHDwdXBIc9DaE8Vwg+UockkOHO9b7fpFzJUBQEFwOx/V4awsgFSbajpaFWVol4VXBSYeR4RGYO9QNeVOx9+cAm4lyyi1HA2A1JPONHxLAlRNcpA2qXNx6/SKY8HJSHqDqBXfrt+sOpJmZqURZCiSxpob1HJuepiU1bkAC19768mrC09ak00u1XvQ+v5RxM8ioCagC9mL0LV/aGojZsOhbasbU9h73g2OSpWXMyyBlzBYDitDr6wkmab1fTry2gcxb0o5tUbc+/pEVyWJOiGLmhKUs4BV5g4NgohQ7iPcLw7yEqUzmp5PUu9KA+0UnGZjKRSqb1rlcuaM/yk/bRZ4BbSy5D6bM4KRtZoucagLGS2qix4dhXSxyk0SSHYnIgns5UIfXgPK9KNvbX6xm5UzIQhSS/mAUHtXKCdxb0i5kzwcpJUwS+tXAMUzi7uy6Eo10S8B5wQGYpzO5ukp/JR9IZnYXKQdy/men7QqUBwQTqH6t6CsOJxxoFVAsdawjsb0vsHIkEvUXIuAWerU+u8ey5asQBsDrrDKZwUl93d/ttIElg+jmxqCG2e0RbDVEEY0DyqGYDWxrYM3OOJxKBQpIS1wxu+lzePACruDyJOj2IqA++8Kz5FSAQyga9w4qaGpiUkI5NL5GMRLyqLgMoAoaxB1oebN+VIjMw5B15U1cb9frAJdAjzOB5RUWPmHSotBVpURVY/EQ6qMWIre594kEl7nUYdRAq7Fj1HLWJCUWbSjAOGegt39IHJKwaLA1IcVGt6Xfa8NJxCrFi4BDEUAL3B3f1iG2OtWKLKnsKfnQf7RLK4t7afpBZ62c5D5m7bGlx+kGw2KZLFBNwWfq33tA2yKXyVWIFGy2dn+U0vdhc0POGErSnUij62fc01MMTsRLVRiPKzFL2J1FOcSVOkrBAYlgWLp2Z3DaWidvor1+GhUilzf3gfjcj/AKodTh0FRDgh2JcMH6Qf+zE/8xPoP/KI2XuM4yMBxBIUFhyR5Q9fKtLhXrmVTYcox09nYVGh35xqOKzQnOgHMVFQNMoC0sCRWj5pnvGWmprHYj0cST5Nd8JzFZxNLEFJSeZo79xGtxeNWSa3anOjHlYxj/ggulW0tTsNSsMAf8sasA5uYS4Z98pPq/rGPMk52zdiyNQSRCXPIK01LAA7Akc/u8Tl4oghtHKTqHd3+9IAqQEThldWcnMCfwmwflWGMPLcqffLXVqE9z+UVtItjkY1h8b5gTqztuHPa8encXVLJyArLlrsNatWJ4GU5IAzHz8rAsOo1rygkyUGFDR6blgzd4qeqfJapTkuCtxvxTOmPmIQ7USlv+5zCf8AbUwAfzVpazLIb8o1MvhqZiQ4b5b02NIp5nDWK3SQQtm8vmSo3Bal6Pzhozh8CyhkKsYwqUSokksXJJJ/WJonkkaNX6e76xaYXg4TmAUReh31D7GkGPAxkWwBUKuHD02trbRolzgLpkRSieaUDvz19zElmtNjRtB/sfSDYXBtOYsQogpvQs5bZPesNzJAC+4bW2YPXk3vEtpMZKTRQ8SwylBJSC4pa40BEe4RjQryK8qwQMqr2OhYxoJmGAygFyFa7KZW+hc9REeI/D6fFlzg75glejoKmzPvlzDuNolZYtasWWOaey/JR8XWZakkuK+pepPVjWLvCIzJBCndIIvo6co5gD9It+M/DKMTKSLKSHQrUO7g7gt7RXfCXBpqZWWaSkpmKCQbZX02chTdoVzi4d8oIxmp9cMApiXb3Ivv0cRwO5B3OtqXtTWLX+xVuqjih5j5nv3hBHD1JLMQ6jfrqOT/AOmEUkx2mvY4iew0bv8AnE0zh3y2/RqwKZKUkjONw7OCC1twajrA0kAmrmoZw+havKm3SCiNmW2CWFgJOoLWe3lL9NOesBx0koAAIYqtq1ia8q9oWlrypDBhSmw2Dewhfi+JKUpNgFVrTUU5mhhVG3wXbJK2MYyWQhXUEW0ZQ739ItF4ZWZq1erU2EUqMRml3J9bvz6GHk8VygPm1ciuusQ0x9ovkMlJBKVN0I36jn7xxUp9HYU6XptAjj3I81nDEaMB9YnLx1OrpDg8zTbWI5D0/IPFMAxBuN+/Y7R3BtcEhta3YhyDfvBZ+Nyodra329I9g+Ju5FaC4BBcXuxvE+wlcgjLqcpNXO7uCCG2oPWPIBylwFAcmOm0NHGoJGZIF6s2+3WArnIALJelAK+lA3rEWwpA5SWJ8o6Am+kFzf8Ayf6P/GPDEywASSl6MRmrtSPfy9z/AJT+sKPX2fNkJyZ38ygVCaA5zJLedLCwUF618vOM7iXet9eusaPHrMslLlSpbuSAQpJyuKvoS3/UYzk1Bv0+/aO3Hnk8+yw+HuJqkzCpNQ3mTuP1Dxv8LigoGYD5QkVtRIJPeoHaPmOHoocy0XKeJKlgpBOVVFDex7Qs8e647Hhk14ZtcG6vPUGZlUB/SgAU717GG0oOhYC7NdwXfsfWE+GYwTJaSAxKQDTtT0hmaSfLZxfYUtzrGKXZrvgsOBzwJwp5Egg9C4YcxR4bmZUml6+v2Ip0YjIaDRRIYMXUj9/WLVGHV4aVUYpCtXYh4y5e7N2Hoe4fiU5ByUHHIVp97QfGSETVFiCFArBDsFZgSN7GKXDliQNLv0Cv/sPSBoxKpTMSzDy0ZqP9BFdF4zhJTE6hyG7VHq8PFSUFLasGbZv09oEmY4zAAF+lt2geOmEIQobmld/3he2P0hHG4fw1OHY5Q2g8wB0tY9o4mXnUS12b8/r7wXEyVKlFbhnIIq+1PUwknEFPsRTr/wCMWq2ivhBp8rzpJ+UqTUaGjfSGeIIICXNXVSu6mB7MYCPlU7/Mk0a4ZvpB1SicoJrQKbk7kflC2S17lzhJoygJpQh33FRDMvDqAJAuX73im4hiBKQpQrkqaAOwenYRc8K4gJoABU7agNToYrab5GuuiylYTU3Nx77WqYQxMkBTFLpUz0qACafe0QmTlIJqaFr/AK9YaTP8ROxYkncfrCWCi/cp8fwUMMp8taDQsd6av2jNYnAFCyM2ZBSLhlAghw/R7CNqFWex06271irx+DBBLkNQgagW7/bxdjyfJRlxU+CgmOKsW5AvrsOR9IVnzMzpUAaGln97xoJeB8xGYkaA/r1J7QqJRCS7HSofUiLFMjVtcmY4XiSlRkqJckiWo/iHzN1FRFolGZrsTXqHcV5husK8d4a8uWtOV5MzMHDOL5SoVbyw9gseJiZakAhK6lKjUeZW16gxfPlbIzp6+lkFrGZmqBXoa09PaCT7VsCSwvSoFqlvf2BxHCp8WXMS4JSSdiwSajufXlV1BExJLZSLtY/f5RW+KY65tAMzBnv5fZ9dYVQ4SClvK78wCwHprDq+HkOHHvzhIkpWz1JoexNfQ+0Ca9hnFpWclzy4IUKgkE38xo430aGRiCAHa+jgXy84TMs1A1Cj3sa3H7CDEkg/3f8AuuIllabQeViCAxtv039YL43T0hNLGh20pZQCvyjuQbmFobZn/9k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0" name="Picture 6" descr="http://www.oldearth.org/curriculum/geology/images/Grandcany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51" y="299294"/>
            <a:ext cx="4031349" cy="288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xQSEhQUEhQWFRUXGCAYGBcYGBwYGhceGBgeGxgcGBcYHSggGBwlHB4cIjEhJSorLi8uGx8zODMtNygtLisBCgoKDg0OGxAQGywmHyQsLCwsLCwsLCwsLCwsLCwsLCwsLCwsLCwsLCwsLCwsLCwsLCwsLCwsLCwsLCwsLCwsLP/AABEIAKsBJgMBIgACEQEDEQH/xAAcAAABBQEBAQAAAAAAAAAAAAADAAIEBQYBBwj/xABFEAACAQIEAwQFCAcHBAMAAAABAhEAAwQSITEiQVEFE2FxBjJSgZEUI0JTobHB0SRicpKT0vAVFjOCssLhB0Oi8RclVP/EABoBAAMBAQEBAAAAAAAAAAAAAAABAgMEBQb/xAAqEQACAgECAwkBAQEBAAAAAAAAAQIRAxIhBDFRExQiMkFSYXGRsSOBBf/aAAwDAQACEQMRAD8AtvSv02xljGX7Vu4AiNCjIpgQDuRrVWP+oWP+tX+Gn5VE9OR/9hif2/8AaKpAte3iwY3BPSuR81n4nKskkpPm/U0//wAg4/61f4aflXf/AJAx/wBav8NPyrMhacFrTu+P2ox73m9z/TTD0/x/1q/w0/Ku/wB/sd9aP4aflWaC07LR2GP2onvmb3P9NJ/f7HfWj+Gn5V0enuO+tH8NPyrN5aUUdhi9qF3zN73+ml/v7jvrR/DT8qX9/cd9aP4aflWbilFHYY/avwXe83vf6aT+/uO+tX+Gn5Uv7+Y760fw0/Ks5lrsUdhj9q/A73n97/TR/wB/Md9av8NPypf38x31o/hp+VZzLVgOx7mWy0D55sqDnpGse+lLFhjzSKhn4mfllJ/9NF2T6TdpYhoS6oUesxtrCz7tT4Uft70sxOH0+UFiND82hk6bALtJA3q59H+zxh7YVZhpJLQDOgOmuv5VgfSS6WfEDhIUpJB3L3UMCYJiDXmznGUvClS+D6LDw8oY12km5P5exd2fS/GFsvylc24UWlk77SPCnH0wxZ9W+s+K2z9w8KqO1gtm8WW2ZKkg+z84VB5xwiNetUV3KtzKkDiCzvvoZ6nVuXIUak96X4inira3+s+hFxI/W/cb8q78pHR/3G/EUVNhTq4zpA/KP1X+H51zvz9W/wD4/wA1HpUAA75vq2+K/wA1LvX9j4sPwmj0qAAZ7nsL73/JaWe57Kfvn+Sj0qAATc6IP8xP+0Ustz2k/dJ/3Ueq7HrdZgbNxRAIg6gmSPdH9RQBKy3PaT9w/wA9LI/tj3L+ZqsIxYPr2dRzncA+rpz8Z9X4TuzFuhT3zKzEzw7AQNBp1mgAptN7Z9wH4isva7Xxjxk7sZlDiV0ysdpz6mPDfpVh6WYy6E7rDBjdYTIy8KjeSzL6xGWQZEk6RWZt9nXAwRe/GUanM0qpaUURiYy6MOsAedaQjfMyySrZF7/aWLzZeCcub1BG8fWUm7Qxihmbu4EnRNYAn6zfeqS7h7qgMy3QZKs2ZzlWTBH6TqZy6eNGXB3jmVu9yxEkuS0jin9Jq9K6GWuXUuEx+L1nu45QvKBv85vM/ZTLfaeLdUZRbhgG1TWCJ5Xd9vtqm7i8M2t3PlOVJeNCQDPyjnpT7mEuIqhO9hYGXjjKNP8A9HIa+4UaV0DXLqaTsrH3mvG3dyxkLCBGzAe0etKq/wBGVPf5jmIa1ILZtsynTNcf8KVZS2ZvB3E8z9N1/T8T+3/tFUwWr301H6fif2/9oqmAr38Xkj9I+S4mX+svt/0aFroFPC10LWhhYyK7FECU4JQFMFFdy0YJTglKxqLAhKcLdHVKdkpWaKBHyUglSMlLLSsegB3c1tr98LisNpwIjsAW2y28oMDnppWc7Iw2e9bH60/u6n7qnd8zY3MDqqlU0iFyuzwOYBH2VwcZK2ke1/5OOoyl1aX5uaDt7tNlRWOhVchWYksQDDeQ++vMcfjQr3YYMGEiR6vd3iQP3YPvrbek7hu5GYMe8ljpDLGmUc9Z4R1rzPtS0yXHzqUJLGGEbk7TXElSPWyS3Ndj8TNq5cy65mBImIDWn+4mqLGsDcxDQQRd0B1jeNfdU3EXX7i6jgrn41EEfRCTruCBNUuKxha5cPJ2BPmJA+809xSaZ9PpsPKnU23sPKnVgUKlSpUAKlSpUAKlSpUAKq+92Nac8YLakgE7ZmzGPeTVhSoAqR6PWRHCdNtZ69d9+f4mj4Xsi1bfOiwYjcnfzqfSoAzPbF64MWAmWCiLxKT6xvNIhh7AHv8ACmtZvKXfPb1Uad230cx+s8aHjksfKL/fm3nzKVzkAhe6WIkzGbP8T41Ewpwpa7L2iO8gTcG3dpoOLaZ+2t4cjlyeZkxrd67aHHbGdQf8NjEwfb1or3LucJNvVWacrfRKjbN+t9lV+CGFm4A1qFeAM4gAIsAcW1OwlvDZ7hm3IaAc+oBRCQDO061ZBO7i7nzZrfq5YyN1n26bZa66nW2OJl9Vj6rsk+tziajYwWAbfEurgGLm/C2h4qI1nDAGCg3OjxqdSfW3J1oAmdh2XS6iuVbLZKghSuzINZJpUD0WCZ7ZQgk4eW4s3NN5J8aVc8+Z1Y/Kec+ma/p2I/b/ANoqpFur30vT9NxH7f8AtFVQSvexPwR+kfJ54/6y+3/QIt08JRglOCVVkKAEJTglHFuni3SstQI4SuhKkd3XRbpWUoAQldyVJW1Tu6pWaaCJkpyWZI1AkxJ2qbZwuY7gdT/wK0OGFlUJBIgjUGIP9RXPm4jRsuZ3cLwLy7z2X9KbCMli6ArTcjfK25MQuo5Hn1qN6W418KyvYjPnyHSZBXNHXUk6Vo1wRe4jWwRD6gk5iM0yY8vhyrK/9ULNy13GbdnuMIOsQojw3ivPlkcpWz2o4o4oVFURrDu+Ga4MyvbcwCSwlWkjKw+z7pp/ZXbCmGKZuKIRju0D1H4d9NDzqDgsZdyiyxMMA66TIgg684IB95oHo3ibfztm6mYM24JU+toNPGmS96L/ANKO1hdtNmR5DKOO0BHtQwEifMVn8b2fhm7t7ea2GPiwABEznO+/OKt+2MTZuWLq289t1ZRBMgyCRHMDRqruzV72wFyoxt3goOqlleJAiNwSaFQnbZ72q3IHEv7p/mruS57a/uH+aipsKdXOaAO7f2//AB/5pdy31h9wX8QaPSoAB3DfWP8ABP5a73B9t/8Ax/lo1KgAHyb9Z/3iPup9u0F2Le9ifvNEpUAZ2/hLdt2TvbqD14Q5VXMzeyZOx5aCZ8GYdrasGbE3CY1BD5WDCF3Gu8/E6ctE9pTuAZiZE7aj7aFcs2/pKnvA5bb0AZ7C2LRW2q4i4BPCoDDiP3bjQ7FtdwK0WEslECli0fSbc6zQs1hQWm0oUSW4QABsSeQrG+k3pRavo1tLq9xqrstyzmuwwGVFd/UPEpMCeWmpTaS3GlZW941653kYIs03Ich8ouMIzMYJcICAIgQR0omTvVVguCADZgCFGaJykwfVJhhz28qjhLIK5bitBJJN2zIBkwsXhGsDyFK5csXEDIyyOJS1y0BsQCfnpyweUE++uR7s6lsiWE71SuXBgBsrQqw2WMwBzTlmV9x867fUuWt5cGJEkqo0UmN8whjxbbRPSo1nE2Xh5XJAZZuWs06ySO/0GWI56mm28TayrmbMhykBrlsuWZp4gMRAA0PhrtFIZJvlge7CYMZgQpVVJEAySC0ADh66sNK7dXIkLbwYACokKrGSco0LctDqevSg2sVbVspbMMsgm7bJMHiLH5RAmRA8D7h2LlpZTNEHMIu2gAuY5VJ+Uc42Gw08SgNF6IWcl8rlsqq2YHdRmPEJzwT4QZ5mlQvQm8rYi5GXMLfzmUqQWJU6Zbj8o1MfZoq68flObJ5jL+lafpl/9v8A2iqvu6vvSa3OLv8A7X4CoAtV7+OXgX0j5bLD/SX2/wCkMW6ItqpIt0VbdU5EqBGFqu93UrJS7upsrSRu6rot1KyUglKx0BW3R8Pgmf1R79h9tHw2FLnQeZ++m9pYkpc7u0uoTO49YmAAo8IEE8tR41hlz6dlzO/heE7XxS2X9JWD7CYK3HuSSSAREaaeArl7uQsBXvMhAiMwYn9neNDFdwF3ikkHQ5yZA31k9B+FUvpCzm+SgJRFdiYZADDZAPak5esa159ts9ukkTO1vTX5Pd7lVAJUGcsFWJI8ttedQ+2kN35HcZsxhjxAEatbLE5tyZ2PQDWsLi8z3mZoMMF6jfL7xNbm/fL4a0SOQAJB0jeQBoTkBgchTqiE9VlD/aE3sF3oUgXOLQBSpeDqDzGsab1N7NtquNzlCO9uN0yQhmdIgllI6b9ay+OsAyVbRV02Mw0aAbaQa0EuMKcjHveEeyNQSdZ5zofzpshbl/icBYuM5g/OLmBAJzQpUR7nkfs1m/RBbi3LtpQSFOYjwBgnMPCNjWg7Dt91YW3cIZiJYlgSouAcOaYXhA2pno/hVwt9WQOFugQFIeBzUkMTE6yRyIBoQ2uTPXVxIjRXP+Uj/UBXe/b6t/in81GFdrEAGd+SD3tH3A0pudEHvJ/AUelQADLc9pP3T/NS7pju5HkAPvBo9KgAHyc83c/Af6QKXyVer/vv+dHpUAA+SJzUHz1++nLh0GyqPICi0qAKT0paLSJOUPcCk5cxAVWuCBtqUA1GxNZ3DIiqALsiND3I/kqX6V27t29w3Si2igUAGQzkqzSGE8LAag8+pqNb7JuqVi+QFBGXjgzzM3JnyI3NawWwHLLacVwAyf8AtDYMcv0eawffSw4tgGLoILMT80DqWOYaLyMiKLc7PvEGL8aQID6eP+JJ+NMXsq4Jy3yskmBmIljJOrk7md6oDmFugopZwGIEjuog89Ip1kWwOG4sSf8Atjckk6+c0+7gLpiL5U9RmM+5mNDfsu7AC3ykGSQDrrJkFiBPh1oA4gVkTvHQNwsRkAhhBjf2tKc19c4GZMuUknuuYKwJ22J+FcPZd0gg3ydQQSDpBkRxb1x+zL5UD5SwIPrDNJ8CC0fZTAtfR9lOIOUg/NGYXL9NfjSrno7h3S/xvn+bOuvtr1J+ylWMuYGc9Ibf6Ve/a/AVBCVa9vJ+k3f2vwFQglerjfhX0eBlXjf2wHd09UouSiBKqyKAZK7kqRkptwhYzGJMCetJyGot7IFkpqMmbKXUHoZ/AHpRHvoADMyYGUTJG4nkah4UFrjM1wDQQhEc4OXqTFc+XPSqJ6HC8Fqd5ORZ9mYpWXMtwQpOgdZ04TInQeYqrPZ5uYsX2IVUXYEcemmbUSNAfGKiYHDtZF1iysO80BBmCeEfE9eVFxmPRgJZ/wB1TGh5BjGsaeFcbtuz14qKgo9BdqOCjodrgK6sAwLcROvOMx06VXelPaDN3LKWUd0S0dSVGo20BYx4edc7euWriQGgwSMywM0RMrJEfnSwiqSjG9bzKSJDqG4jI9eDoNgfGhIJSt0ZK5ojaiTLHrrkI+0n7a1nyrPbsoAAzKX5kqAJE7nmZ0jTwrO9qLlDAqGJOtxYIPPcaT+VaDsS0dW0DFQq5gJCtbyzPWW+NWzCL9EZrHAhTMbZR8ddPdV52Pc7xrZLAS9sxOi93aaAZ5HIKqu1MGMzmQoVsqjeYWZ8ojXxqV2Tg7ovWyWC21dZZWA0UGcsjcITypsmNpmm7EwFwXwxZGsraDM1wpM9IJ6D7qjekHZOIcrctICwholVOVIjKAZIA6VY9oYY5wbcKhWMpMMFZTuDGm0zzPhV8qNiLCd2FOfhYzEKysJIbXp51m2zfSqaN4mw8qdXF2rtZmYqVKlQAqVKlQBHxeIVQQzZZUmegBAJnzYVn7VoKpVcaQTG4lhACrz6AecT1rRX8MjxnUNG0id9/uHwpjdn2iZNtJ/ZFAFbgsXbQl2xOdSBAbSOnv8AtJnppaYzEZLbvvlUt5wJ3pn9nWoju0jplHLaqD0wvXWK4e3cS2j22NyTDsJCgK2uVYLTAnaCObSsCkxWDv32cswFxgrnJddEnZODIfVyjnJ69DNgriIxOZoBMnE3Z0HKEAqNgrFzM03VJU5Ce+cZhAZfKM5HjTbGGvsHRr6mDkPzjayobkNNGitgJlrs25kALOWj1vlN2eu2WPDahWez7rBWDuFZQYOIuTJgjXLG1NNu6vdqbqksSCe9fWFLdNNBFFu4W7lCpcVIja6x0HKCu0aUAEGFckpxZlVTm+U3fpFhtEfRPxoL4e4FdgzNkOvz90erDMBpzXSuYS3ceLoZBntrp3z+LDXL+safbwV3Kys6HN60XnEyIP0elACvYS7mVQxGaSPn7piInX30QdnXdOI7mf0i7rJ05aQNKirh71wI63FWBoDddonf6Ip+XEZyouJIQH/FaNSRPq/qnTx3oAtPRO24vkud7bAcbv6twA+vt7qVd9FLLpeIcqfm2PC5YSXBOhUZdT40qylzAqe2sSPldxDuTp+7P3CmC3UXtkx2k36zH3EW9jpVqEr0IPwo8jNCpsjd3Tb1xUEuwUeJj4damFYrL3znZnYZyDK6eOg6DTl50p5NJeDhu0ZJxHpBaBKKTmgHVGiDsdBQLdp8Ubb5pVWJXKMikgTxBiS0ETy5eNUmMxStdYwQSORDbDTfaB99XfZl91W1bCkZUPnxqNx11mueeRtHo4eHhGXIkNhnW93RFsqCupBkZ7bMTo3WfcabhS73e6C25lteKBEgxm9bfTWj43FMLrHu50QqcpABy5DLRsASfCpZy22L3AoB1UqCSWhs+2sSZ+HSsbOrSVGMsKveCdWZZ5TkkDTYCTy3qux9/ICDIJ4pABBJkEBtJGv2VcYrtBDmItlwdPXAI115T9pqKO0V7vitXMp0grIA819WmmwaiZvt28M9mNAcvlAMMeW5P21DwtolLcxLEzPTMfxmfdV/i8NhLuQ98UAEAEgxJGwMk6rUq16Kp3YVL6EawWEEzJGs7TNVdGLjbMsjfOYloHApIA2GVgBtuNqn3PSK44GaQGIG0gSZgEjT/ipB9Dr6rcCvbuFhEAxznU6j/wBVFT0QxaqpNuQCCcrKSInlP3eFNMhpoce0M9sEohUk5jlAO3VYjb7qkYprTJagHMMrElpA2IlGXYjTQ/Gg4XsfELZINthObhK66SQZ+zlvTO2rL27BlYMCCJ1AZNZjYwaLHTNR/bFu5kt91nQQXIy8e5QEwIlvCrzBekFtV7pbJDAkalTEbAAGdhA2mDXlvZT5MO1zMA2fhk/VQ0DzzH4V6f2Zj8Jh7TK+JC3L5Fy4M0spdQYXKOADlOvOoktioyPQhXa4tdrMQqVKlQAqVKlQAqVKo3aOMFm21wgtlGwiTrAAkgb9TQBJrBdtdpWr1673RtXVe33IcusZ070tvMgSBI5gjlVp2pfv4he71w6TLMlybpAnhELCAmJIJ0BHOaqOzexeC2/fXZKKcvzeUSuwTJAHh5VpGLAI2LRELG3Z4VkxcSTlHLSuYO4q20UpZkKAYuJyEdKV7skWkcrduSxkki2dWIGkpp7qPb7GyiBduHxItk6edurAjYe+gZ1Nu1vn9e3ENIA8+E/EV21cW3b4rVsmTsyH1nMb+YoZ7EFtrQW7cIZyCGFsjVHfYp1FTLvYwYR3rj9lbS/aLdAA1QC4zd1bgqojMkypcnTbZh8K4tod4zdxbgooGtvdWcn/AFCgXewQndqt25BbLqLZ0yk7lPCpFjsFUzRcY5jJJS0TMAfV6aAUACt5LndXFsJlIzb2tQ6iOdEtXrbILgw6wVzf9qYietMwfY4lwbjHK0AlLRPqKedvxpz+jylw5uNIERktRrEyO7g7D4UAT/RZF+UMy28me2W+hr/hgeoT059TSpei9jJibomYUr6iLytNrkUTqxpVlLmBQekVu18quZlI+cMsHhh839EdIoNrtcIoVBnjQM9wSRykncwRrRfSWEv4hpOctpoGy6AaAnTnVCl2+0wVKDUd4o4iAY4eev3VuputiHig3cide7czyl20pXoHAk+MnUQaeO0ROVbVvyJ2jbTLA5VS9o37xRmGUMPVCgA6kDYCSZ1Mmra1hcRcE5ieUAo2Y5j+vKhQNdOc1m/k1T0qoju+R2B7u3mkiCCZPM8KmZ8+tGt9qbgHQ6aWXgf1v/7qsvG8VOr6wAFJnWAdNNta6MDd07y6Qun0mJgDbcRQVZZrjiDJciOtp4PlJAoN3GG566oSFJCwcuwIgbVHuWbZP0nbYMx9XynbrTkuCTChdhMjWOWh8KVDUio7SvBWysia5x0I4T0PPKR5VUpjLScWVwBAhbp+lPXpWtFpbiwwU6yBOg0gmOsVU4jsa00gqYJBME6xIGvvNUjOXUif2sqqB3t4Eaca27oP2g/+6np2kgDlWsXGUAgNhihYMJ9ZZjUj86Gno9h2YqS6+yQfPQyNdJov92QWLJdlSAMuX2cv0weeXpzodAlLmTL94cLOMNbmMsXrls7SDK8M7HeiYXtG5mZED6He3iLbdToLg198bVG7T9Frww1m0rrdyPObVDlI0EGdOXuqsb0fvviLrKhKTAJK6nNw6T1mkqHK0zb2HxOjAuBzD20cwCJ1Rxy8DTR2iy6ObRZvotaup94aZ/resZ/dzFKtlu6edVOo4SHKgRM+rEUTA3e0EIVBcGuksR1mQW0A8aKQtT6F5d+Rj18NhrgkyLdzKQTp6rBRMdDO1WGGwuGtEBLfd5jml0W4YMAcbBo0G2m9RMLg74IOIcuxGiqqtv1ZxMxzHWpdy3lAAsmBy4TGs6AHTWocvQuML3Z6ILB+sf8A8f5a78n6s5/zR91GWu1JmA+Sr1b99/zpww4ExzETJP30WlQBnsR2P3Vrgu3AF0gTs2hhQd5133300oPfWO7H6RcA7zOCZkFSEGpmUH2xWluWwwIYAg7giQfcaC+Ft7lE05lRoOfLSgCobs3Mpc4lxZIkEsdiNcxYxA/Ez4Qu2+0VxPzAzd0x4iGKO8ajJl4gAYM6Zo001IcfjRfCk9x3SElbTSc2jIpbhiMpJyAcxqaiYbDWe6bMLAYSeFQMxOpkPbJA6AT05VnKfQpRA4Tsuyc/HfZRrPyu/nA692GgjrJomA7NsngVrkAcMYu9mgDQLbDQT4TR7GJ7vuyBZRoEhGnzzFbP3RtRcY4YOzGyx3/xAx0GiqGtkR+JqNT6lUQ7fZdt5UtdYE8sVeLiNc2QNG8c6evZqmMrXCBuRi7zPExJtzA6xPvqVZW3lXMmFmNTnB156i2AfgKJaTDMzosZjrooMZQBCSpHKdjMk0an1HRWvhLTCBccMD6zYu8oI+OjeH20Q4NFALd+nQHE3yH/AM7MI9wNSymW2A62bbsv0rnEs7bWwCR5RpRLMiBba0ugELeBmNpzWiSaNT6hRW4js5IDF7mjSoGIusp8rmbffkakYfAq5MF20BgYq8QvXMwPD8KLbuKZN0WwA5BIcM7wY1XuhpM9NBNBcoFbILTS0ibuRtTAGQ22CqB9086NUuoUgFjD2hnOa4Tq2VcRe5QJL59IA6URbNotCu7DLJjFXYTrLBiCPExFHuLKlZsa/S78hgJ1jLbEGJg8t66bgL8XdBQASVv5vcqm3JPPfmKNUuoqH+iWX5Q0MW+bMk3HufSX2yY91KpvYr2ziT3Rn5oyOQ4l2kTSrWLtEPmYP0vuD5bfEPmDaRtsPdVU9wKPXaY+kQPKAatfSpGONxEe1z22GtV39n6TddB01PwKgmffXTexKCWTnjKuo0kcUSD03qxtDpCgH4aeMf0agWgdkDEbHTKPhGtTrWDZtCZEbD8vzpNjQ58YEJ7sZmPP3dY/4qPdLuZKQT1iT5aifOptrAjX1j7gB4c6jX7iAwCCefMj+tKVoumcuJeXUL5AZRl85fX3VXgXC0NEmSAQPvzkVath4UE6CAToxmduXOo97DDMAPWidNQB40rRW/oRhMgALrtp/wA1HbMTqiz0JI8/o1a2cKCVgsCD0nn1G1S7WGRtY7w9S3Ic4XU/jRqQaWzONm4eGNRBVp5+Iq7sM41E7z6vMjWOtXCdm2oLMigR1YHz20oF3uxoqkyYEbHWk5jWOvUDb7UFsZWYgnQDJmLaiQI05T7jQ7WOzSJVgdNABAnSRmO5G2/xqWnZ4Z53LZZVWAKCBmJjx5z99ctYKzZzksqZRmO7EMIA1BMEKf8Ams3LoaKHU42Kd+FWPFLLwSrDQQWJ0MjptVe+KuB8gcgqSTCgCQR74InXxoNztayb63hfuAFMgXKwVjl1c6wpMePOiYI2ZDNdcgmSSpggTCzJBgyJiluPYd2n32b/ABCspmkCBO+877aGoWGXE6gF34GOYXECyTCx1IGp/qR9pdqPddLVq01wNmBkSx3+kp0GXWdatsJYQJbS7ZClAIAzIXCwRMyeQ56wJ8HyE6b2PTlst9Y3vCn8K7lue0p81P35qd3yjdgPMim/K7ftr+8KZyiz3PZX3MfuK/jXVumYKMPGVj/VP2Vz5WnWfIE/cKrfSftgYfC3L2YJsqs/CAXYIDxDWCZjnFAEnG9tWLRCtcXO3qopBdo3hRrHU7DmRWfxvaZvki4QiDVUh31B07zKAGPkSo/W0Ixdy72cACgwLnWQ3cy2oiWYkzGpPM67mlbxeB5WcBGnOzz3kHbp/UDJybNFE15sk5cy2DOpIHEeZljMHzFduOpAgowA4bb2WYL1g6D4AVk+8wRVfm8CGzaj5mCIGu/np4URB2eyjOuDDa7dz+sNCNiRzkeYNRRVGswi5RFoqGOphe7XTkVIBbnzpjWhCtlRCdituRptwAZlPiTWXbDYBiCBhOh0tDZjroNOu0GACTNN+T4DYphBmUkkLaPIzyB5jYToPGAKNUxLgBhaZzpLWjMdc7aeFFuXDojgEDfMhuKNNCoUCOm53rINhcADJTBzrGloj1doy5okfYOpFdTB4CAAuDjh1K2pA8tCD1Bnx3gFBRrgYJFkZSeYUIpga6ZRHvNBuJAXIEzAzK2SGHvII+FZc4bs+T83hIzA6i3qICjU6SehG+8aNXDhuz+ElMKvIiLR1AkiSAWGm+s8Q3iAKNf3JcksqnMs57iB2EdIA+BFBe4cuVizgHQFOAgbSuSR8azS4LAQfm8HOWJy25JiV1IERrrpPhSHZ+AIMphNdNFtjXcMCCCo8PtoCjUXFbuxq0MfUFsFFAPslJ38adcaGEFsoGipbyhSdDGZDuPvrLjDYAie7wkERwi0N+nQjqDEj4NaxgYLZMII2kWhoeKSCOkKZ211mgKNp2BYKX8rKAe6JkKATLruV0MUqrfQixh1xD/JxaE2+Lu8vJlicu/MzA3NKtocjKXMyfpdiyMdfBOz6So5gRE7melQbly4riVZj0W0Bry1nbnrUL/qIC2OxRLtwmFXfkMoGsgE/bQ8Pgs/CzsjDVlAnLPQ6SNN4rZUNfRNt9q3WfU3ABuMgGoO2u2xqQ3bUbuZboqwDvsDIEfdVWnYhY8Fw+cMBtvqfvq4wnYFoBRbdWcLudZO3rahdaTaLUZEW72lJA+UoZ1IClZ08Fn4++pS4+xmlHJXwWQCI1JaNPAUxOyLAIDKGdSDCcKAzoHbcjlAGs/A13BKn0QUMhiNIB058p5UbD3RC7T7fDAlXgeqYGUEDbUjbWdetLsvtTDm3mYy6M3DAIIgDciIJOh3+FMxHYVhmEAhSdRmIEnSJGm4j4VaYf0ewoCWzaEgAkywLHpoeIUnQLU2TMJ25hW+bS6EG5KhljaQJXU/gKsMBi8Mpypd9YwuaQHjnlJMjlOn21EwXZmFtMX7hCx4VkZgJ9kNpy3pt7s2yJ+ayhtC3eMDtsgDfZtS2KWouMdfs90Q10BgCSVgTlPTWdoA1mqa2mJu3G7m2baQAHaFYgnVhCzOw6a1zA/JFYm3oSdtbjKQOrerH9GpvbnpE1hLagBWYyQTJyjxiJPgTvzil9D3KO92BdtvddnGd9QgYloMCWMRO+kmrHs/0ZR7NwPcabm7wBuI2JPKRvzpdlTdKXSDn9Y6nJ0nUeGijr5mrWxcNy6QEJRYGaV00knT1fdqZ8AaG2FFLZ9A1NyXvXGtKRCQvkACATp10q5X0Tw1pcqqwjbM2aOZ0bT7PjRO1u0fk4z3HUKPURNXfXqY2ESdqzWI7Wv48LatcCBkGVY1Bb9nkoO2lK2yaV7Gh9HuyVTM6y86A7GNCNOX2VZfJmywJztqWMNAnUE6wI02ipGFwQVQjBgqgQJOpPQ7k/8ANGLLORDMRPOJ1G+mm8fnUN2VZd27SjZQPIAUSuCu1ocwq8+9IO0u+xNySO7sjIh34yStxo5kMuUacm9qtZ6SdqfJ7JK/4jStsb6wTmIn1VGp+G5Fee2rih8itJ4N9SV1YsZ3Jk69axyy2oqKC3nc5kVRMcJJjNlIzTpoNfvpnZ90AKok5pg8gF0B/wA2UnzmlcxQDEnMBl0OXRZg+c6TUXD90ghXIktl4ds3QeBn7etYFB7o+abKTm7pTr0E6jxOvwFObFEd1ocpKiQCfWVozeE5dfGnDH24IkgARsRAgDf3027i1Itsr5VDjwBmQAZ32IjrFG4DGTu1tqGZ2DaTxRIgljyVQZ18OtTLSFbdtiPoBm4oLN65GXLrrPPYmqzCIrLCK5dlFtgRBCqi5yoaIkFRJ55elXZtQwGoJ9VtzMl21n1eUQOnSMcz9Dt4SOzZVY6S76lCXKKRBkNktkT9FgQGjpHjDMYSlm01rXKysS2rMGldh6zMzeG5PKp2MYK41JCk3IjaFIgAab3BtroZJqPhbw7tcvri2qgwd5yQR4ONavG/CjDPFKbGLwOF1lVUSQMu+a5HMkhdT8OdHe5lOuoUKTpJGjkn4QKFh7TkAXFhmU520lZBAiNOm3WnIvestxVCzwsT6xCsGTbcSNuWY1ZiNw9kgAEZGZgMobNABLkz+sQfdHSj4LVmPWP9TEfYRTUtguXHrkNl6QCFBPv1H7RoWAxIXKH4cyrB+idAoAY8yToN6AA4FiAXLaF+IEzAzMPcNv3aMxOTLkJLSzbcAZi0N7pGk6gVHwmHzIyOSsqgPUHvHEfHT31LvuJJJhMwzEGBAQECRyLMPPagC/8AQlpxFw/qbdNLZ+8mlT/Q0D5Q5HNDPmGVfwrldOPykPmea+mzf/ZYlgwlLokHplUjwMb0reJtsFDkL4aZRqJLa+QjWh/9RcKWx+JIAB7wf5uEeX47mqE2mZTIgRwlQOmxFaFRZ6H2mVUKitrlGmpLDyGkRGvh0qHZvd2CjOdZLAmOgjQTERvWf9FsfcTKGkrlIRxoQRsD90RVvhLfesTwsUMc+vMafbTtFarZZ2LyAbwIkARrG4k/Cmdo3GUQQSH2YCTG4XT8qj9q3TbTKHCn9VSwEnYt1NREwTOAxLhZnMRO4BIUECN/tppoLT2QS9jbqIqBJzysgEs3IaAamPd8an4W5fi2brZIUBl4c5aIli3CBME/ZUBbWe5cyZypWA0zJMSF1101O+4qba7Dcr89wgMGiRwhTKroBxMwEk6ATQ2UkSMR2w7MLdkLIMFjDEAe7cmdtPjUbte4Wu5CWuEiWmVW2IAIfwOsgQT1o91rdrIER3Yklj7tw0EBQSeWlMx2HYuo4izsJtjYjNqXPs67SOvWpLuwFzEw7JZMWwM9wqAADHqLyEkR7vCj9mobthHujMpaZkwOLeJ4jsANRzqY/ZZL/OABBxEbLvoXaOIxy22q0tFXWLaz3ewjWSDMA+rA01E8qVgc+Sqy8RaNzJMEDr4QNt+u9V/bfbgSLNpQYGdtSpWOZ215jWNPKrJ7ndjVS3QD3ZmJ5b7fdUF8PbzyYZHOWSQskCTJ3mNzHgIpDfIzmB7IuY24WhwnEpaNFMmAokzsdB0nnW49Hux1wSF3gzsSZKjKBJ3OZjPCJ5DxNj2aEtrKrBAMhQQDtJMniMDfU1nExmJutdkDKGhQeG2sTHTMdtydjQ3ZMYl/f7amSiZyBrk1ny5ac520FQrnawUqt4EE8UMZYEiAug1nTp9xoWHtOlsjMzXLh5jgSBpEbmRMzGtM+SqyAS1xoz8RDTliCZ2zaQJ5VJVL0PQFqD212h3FvPw7gS7ZFE7ktB+6py7VQ+m7AYaSJi4hjxB098xVt0jkMbju03v3M14QzqFRR/2kaZ0PPRS3OSBsormLSHtsolhKhZAEGMxPkBA8WFCW4rPaJyrcdJ3nUDQKDv6zH3Cn+wVmAECnqGYZh8FHxrjbbdmiC4jvZOQIRyn7edDUXuiefXTz0olrEHQNGbQHUDUrmMdYoFy0jusBiHBbOsFRlgamCNdNOep5aJAP+eMaJruY8o589fhXGDkBbgXV1iPA5m+wEUsMq22gA5SAAxYESCRHWfwpY1gwWQTlvLETMhhrpy3BnTemAbAKC1x4Ms8EiQR3ZyrJ2KwCT5xrtUsLqfZLGWJAzBhACEGRrlHKajdmXiLasQwBkgRmzZmLKwykkCDz68qkJqBlgqCFVIjLkYKSSTJIgxEe+uST3Z6+NVFIr8bussIabYBJkark1biaSIJ11ZfOuJc7u4qswAY3IBjiJcMI57FtKl4rDq43kEnM8yBH0ZB4YmQR7Ou9VjQ4SBmbiZmEaZdDDcgbgB/y1tidqji4qFS1dR9rDuy5iSWRWCmQQ5cSrAg7CSNY+wU3DdoKvzaiSAznwBDOvnMEe40XFjKrlNliQBt3al9I3nhECoz4EMmplLRDgCRnIBZQSNSIKac4I51qcpM7plhQYlQgPkrliB55adbUOEnKQB4SG0Kx04Z9xqNhLLi5LvmcHKxAgEBJkDluo08aNh8IFZsogC4GMmf+3H4gDwHhSAjl47yV0Kuwaedq6xiN9yDNSHOYtYCmBaEP9GdQF8wADUK5cZ1Kok3FcpcTMJVbpnPpMjZgN4nnpR0xmcXmWcp1BynN6xtkgbxwEj486YF/6EXw2MvBfo28pHQ96SfjINKn+g2Q4i46gg3LeZgTqDKKARJA0HLxPOlXVj8pD5nn3p9du/L74UPHeaEA+yNqorgukHMrkgECQT6wg19L1yrGpHz52H2e4C50IygkaczVrgLTK5OUySDMGvbqVKkPUeJ9o4UkSEMmOR6mpNvFXcvdnPlJ2gxsB+FeyVyhIamk9keN4O86MwAIC6Lw7SZMadatlxRcAkEnUer093hXp1KnQ1l+DzdsW6uIUHMPZpuGuFL4OX1hGx01O0bV6VSpUV23wYy/flGUDXQzl18v61qN2HhyHDHMAJ4dgZ13re0qKE8qfoYXtG2O8JhgOYBnToJEDnrvrUDs7A2+9lluTML0UdB+Vek1yihPIn6GSv2B3xZS+aPHL9h1pYSwCoDGRmYgRvLHcVraVLSN5vg867cFwOe7AkABQdQBJ1iAJ8JjSp/9n3FtBWuszMpZngc9gABrv+POK21KlpF2m9nF2rPen7Rg2PssrDzUyv2xWjpVTVqjI8qOIRmRiySGbXMNhmC8/I0DD4oSFJtKq3TGVhGTI2UmeckTHOvW67WXYrqVqPJr9233ivmThLNowM8Ea+P5U9cSq5VV10BY8QEk7A/En3V6rFKKOx+Q1Hjz4wcFvMjAKWiRPzbcOsxLaAjxNNu3lbd0LSUUqyj1yTdIk7BdJPNa9iillHQUdj8jUtzzdcbbmO8Uag+uMpOX1VMzGk9NfcB4rHW4Ga5bz5GBghlUNGpB9bUKAOcnTp6ZkHQUsg6Cse6LqdffX0PMzibeXMWEgNC54WFlRzhZUg6eJ5VXAqAwziCWWSwki5dzc+ik/A165kHQfClkHQfCqjw2n1MsvEdoqo8qt9oK2dgyZIJBBHHoOW8ggj4VDwN5gtsO4OfK0aRby5GgkbaAjxgdTXsPdjoPhS7peg+Fadj8mGo8nxVzLmKXEzNIUyu7EE6ExoqDegriluA3bLotzVHUuCARyiYzaAf+q9e7pfZHwFLul9kfAUdj8hqPK8TeUOSjLLWyNxupGTX/ADN/QroxtsFmzKAgyESvKCDvtBmvUu5X2R8BXO4X2V+Apdj8hqMP/wBPivf3crBhkIBB5KUX/UGpVultgbADyFKtYqlQm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776288"/>
            <a:ext cx="28003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AutoShape 10" descr="data:image/jpeg;base64,/9j/4AAQSkZJRgABAQAAAQABAAD/2wCEAAkGBxQSEhQUEhQWFRUXGCAYGBcYGBwYGhceGBgeGxgcGBcYHSggGBwlHB4cIjEhJSorLi8uGx8zODMtNygtLisBCgoKDg0OGxAQGywmHyQsLCwsLCwsLCwsLCwsLCwsLCwsLCwsLCwsLCwsLCwsLCwsLCwsLCwsLCwsLCwsLCwsLP/AABEIAKsBJgMBIgACEQEDEQH/xAAcAAABBQEBAQAAAAAAAAAAAAADAAIEBQYBBwj/xABFEAACAQIEAwQFCAcHBAMAAAABAhEAAwQSITEiQVEFE2FxBjJSgZEUI0JTobHB0SRicpKT0vAVFjOCssLhB0Oi8RclVP/EABoBAAMBAQEBAAAAAAAAAAAAAAABAgMEBQb/xAAqEQACAgECAwkBAQEBAAAAAAAAAQIRAxIhBDFRExQiMkFSYXGRsSOBBf/aAAwDAQACEQMRAD8AtvSv02xljGX7Vu4AiNCjIpgQDuRrVWP+oWP+tX+Gn5VE9OR/9hif2/8AaKpAte3iwY3BPSuR81n4nKskkpPm/U0//wAg4/61f4aflXf/AJAx/wBav8NPyrMhacFrTu+P2ox73m9z/TTD0/x/1q/w0/Ku/wB/sd9aP4aflWaC07LR2GP2onvmb3P9NJ/f7HfWj+Gn5V0enuO+tH8NPyrN5aUUdhi9qF3zN73+ml/v7jvrR/DT8qX9/cd9aP4aflWbilFHYY/avwXe83vf6aT+/uO+tX+Gn5Uv7+Y760fw0/Ks5lrsUdhj9q/A73n97/TR/wB/Md9av8NPypf38x31o/hp+VZzLVgOx7mWy0D55sqDnpGse+lLFhjzSKhn4mfllJ/9NF2T6TdpYhoS6oUesxtrCz7tT4Uft70sxOH0+UFiND82hk6bALtJA3q59H+zxh7YVZhpJLQDOgOmuv5VgfSS6WfEDhIUpJB3L3UMCYJiDXmznGUvClS+D6LDw8oY12km5P5exd2fS/GFsvylc24UWlk77SPCnH0wxZ9W+s+K2z9w8KqO1gtm8WW2ZKkg+z84VB5xwiNetUV3KtzKkDiCzvvoZ6nVuXIUak96X4inira3+s+hFxI/W/cb8q78pHR/3G/EUVNhTq4zpA/KP1X+H51zvz9W/wD4/wA1HpUAA75vq2+K/wA1LvX9j4sPwmj0qAAZ7nsL73/JaWe57Kfvn+Sj0qAATc6IP8xP+0Ustz2k/dJ/3Ueq7HrdZgbNxRAIg6gmSPdH9RQBKy3PaT9w/wA9LI/tj3L+ZqsIxYPr2dRzncA+rpz8Z9X4TuzFuhT3zKzEzw7AQNBp1mgAptN7Z9wH4isva7Xxjxk7sZlDiV0ysdpz6mPDfpVh6WYy6E7rDBjdYTIy8KjeSzL6xGWQZEk6RWZt9nXAwRe/GUanM0qpaUURiYy6MOsAedaQjfMyySrZF7/aWLzZeCcub1BG8fWUm7Qxihmbu4EnRNYAn6zfeqS7h7qgMy3QZKs2ZzlWTBH6TqZy6eNGXB3jmVu9yxEkuS0jin9Jq9K6GWuXUuEx+L1nu45QvKBv85vM/ZTLfaeLdUZRbhgG1TWCJ5Xd9vtqm7i8M2t3PlOVJeNCQDPyjnpT7mEuIqhO9hYGXjjKNP8A9HIa+4UaV0DXLqaTsrH3mvG3dyxkLCBGzAe0etKq/wBGVPf5jmIa1ILZtsynTNcf8KVZS2ZvB3E8z9N1/T8T+3/tFUwWr301H6fif2/9oqmAr38Xkj9I+S4mX+svt/0aFroFPC10LWhhYyK7FECU4JQFMFFdy0YJTglKxqLAhKcLdHVKdkpWaKBHyUglSMlLLSsegB3c1tr98LisNpwIjsAW2y28oMDnppWc7Iw2e9bH60/u6n7qnd8zY3MDqqlU0iFyuzwOYBH2VwcZK2ke1/5OOoyl1aX5uaDt7tNlRWOhVchWYksQDDeQ++vMcfjQr3YYMGEiR6vd3iQP3YPvrbek7hu5GYMe8ljpDLGmUc9Z4R1rzPtS0yXHzqUJLGGEbk7TXElSPWyS3Ndj8TNq5cy65mBImIDWn+4mqLGsDcxDQQRd0B1jeNfdU3EXX7i6jgrn41EEfRCTruCBNUuKxha5cPJ2BPmJA+809xSaZ9PpsPKnU23sPKnVgUKlSpUAKlSpUAKlSpUAKq+92Nac8YLakgE7ZmzGPeTVhSoAqR6PWRHCdNtZ69d9+f4mj4Xsi1bfOiwYjcnfzqfSoAzPbF64MWAmWCiLxKT6xvNIhh7AHv8ACmtZvKXfPb1Uad230cx+s8aHjksfKL/fm3nzKVzkAhe6WIkzGbP8T41Ewpwpa7L2iO8gTcG3dpoOLaZ+2t4cjlyeZkxrd67aHHbGdQf8NjEwfb1or3LucJNvVWacrfRKjbN+t9lV+CGFm4A1qFeAM4gAIsAcW1OwlvDZ7hm3IaAc+oBRCQDO061ZBO7i7nzZrfq5YyN1n26bZa66nW2OJl9Vj6rsk+tziajYwWAbfEurgGLm/C2h4qI1nDAGCg3OjxqdSfW3J1oAmdh2XS6iuVbLZKghSuzINZJpUD0WCZ7ZQgk4eW4s3NN5J8aVc8+Z1Y/Kec+ma/p2I/b/ANoqpFur30vT9NxH7f8AtFVQSvexPwR+kfJ54/6y+3/QIt08JRglOCVVkKAEJTglHFuni3SstQI4SuhKkd3XRbpWUoAQldyVJW1Tu6pWaaCJkpyWZI1AkxJ2qbZwuY7gdT/wK0OGFlUJBIgjUGIP9RXPm4jRsuZ3cLwLy7z2X9KbCMli6ArTcjfK25MQuo5Hn1qN6W418KyvYjPnyHSZBXNHXUk6Vo1wRe4jWwRD6gk5iM0yY8vhyrK/9ULNy13GbdnuMIOsQojw3ivPlkcpWz2o4o4oVFURrDu+Ga4MyvbcwCSwlWkjKw+z7pp/ZXbCmGKZuKIRju0D1H4d9NDzqDgsZdyiyxMMA66TIgg684IB95oHo3ibfztm6mYM24JU+toNPGmS96L/ANKO1hdtNmR5DKOO0BHtQwEifMVn8b2fhm7t7ea2GPiwABEznO+/OKt+2MTZuWLq289t1ZRBMgyCRHMDRqruzV72wFyoxt3goOqlleJAiNwSaFQnbZ72q3IHEv7p/mruS57a/uH+aipsKdXOaAO7f2//AB/5pdy31h9wX8QaPSoAB3DfWP8ABP5a73B9t/8Ax/lo1KgAHyb9Z/3iPup9u0F2Le9ifvNEpUAZ2/hLdt2TvbqD14Q5VXMzeyZOx5aCZ8GYdrasGbE3CY1BD5WDCF3Gu8/E6ctE9pTuAZiZE7aj7aFcs2/pKnvA5bb0AZ7C2LRW2q4i4BPCoDDiP3bjQ7FtdwK0WEslECli0fSbc6zQs1hQWm0oUSW4QABsSeQrG+k3pRavo1tLq9xqrstyzmuwwGVFd/UPEpMCeWmpTaS3GlZW941653kYIs03Ich8ouMIzMYJcICAIgQR0omTvVVguCADZgCFGaJykwfVJhhz28qjhLIK5bitBJJN2zIBkwsXhGsDyFK5csXEDIyyOJS1y0BsQCfnpyweUE++uR7s6lsiWE71SuXBgBsrQqw2WMwBzTlmV9x867fUuWt5cGJEkqo0UmN8whjxbbRPSo1nE2Xh5XJAZZuWs06ySO/0GWI56mm28TayrmbMhykBrlsuWZp4gMRAA0PhrtFIZJvlge7CYMZgQpVVJEAySC0ADh66sNK7dXIkLbwYACokKrGSco0LctDqevSg2sVbVspbMMsgm7bJMHiLH5RAmRA8D7h2LlpZTNEHMIu2gAuY5VJ+Uc42Gw08SgNF6IWcl8rlsqq2YHdRmPEJzwT4QZ5mlQvQm8rYi5GXMLfzmUqQWJU6Zbj8o1MfZoq68flObJ5jL+lafpl/9v8A2iqvu6vvSa3OLv8A7X4CoAtV7+OXgX0j5bLD/SX2/wCkMW6ItqpIt0VbdU5EqBGFqu93UrJS7upsrSRu6rot1KyUglKx0BW3R8Pgmf1R79h9tHw2FLnQeZ++m9pYkpc7u0uoTO49YmAAo8IEE8tR41hlz6dlzO/heE7XxS2X9JWD7CYK3HuSSSAREaaeArl7uQsBXvMhAiMwYn9neNDFdwF3ikkHQ5yZA31k9B+FUvpCzm+SgJRFdiYZADDZAPak5esa159ts9ukkTO1vTX5Pd7lVAJUGcsFWJI8ttedQ+2kN35HcZsxhjxAEatbLE5tyZ2PQDWsLi8z3mZoMMF6jfL7xNbm/fL4a0SOQAJB0jeQBoTkBgchTqiE9VlD/aE3sF3oUgXOLQBSpeDqDzGsab1N7NtquNzlCO9uN0yQhmdIgllI6b9ay+OsAyVbRV02Mw0aAbaQa0EuMKcjHveEeyNQSdZ5zofzpshbl/icBYuM5g/OLmBAJzQpUR7nkfs1m/RBbi3LtpQSFOYjwBgnMPCNjWg7Dt91YW3cIZiJYlgSouAcOaYXhA2pno/hVwt9WQOFugQFIeBzUkMTE6yRyIBoQ2uTPXVxIjRXP+Uj/UBXe/b6t/in81GFdrEAGd+SD3tH3A0pudEHvJ/AUelQADLc9pP3T/NS7pju5HkAPvBo9KgAHyc83c/Af6QKXyVer/vv+dHpUAA+SJzUHz1++nLh0GyqPICi0qAKT0paLSJOUPcCk5cxAVWuCBtqUA1GxNZ3DIiqALsiND3I/kqX6V27t29w3Si2igUAGQzkqzSGE8LAag8+pqNb7JuqVi+QFBGXjgzzM3JnyI3NawWwHLLacVwAyf8AtDYMcv0eawffSw4tgGLoILMT80DqWOYaLyMiKLc7PvEGL8aQID6eP+JJ+NMXsq4Jy3yskmBmIljJOrk7md6oDmFugopZwGIEjuog89Ip1kWwOG4sSf8Atjckk6+c0+7gLpiL5U9RmM+5mNDfsu7AC3ykGSQDrrJkFiBPh1oA4gVkTvHQNwsRkAhhBjf2tKc19c4GZMuUknuuYKwJ22J+FcPZd0gg3ydQQSDpBkRxb1x+zL5UD5SwIPrDNJ8CC0fZTAtfR9lOIOUg/NGYXL9NfjSrno7h3S/xvn+bOuvtr1J+ylWMuYGc9Ibf6Ve/a/AVBCVa9vJ+k3f2vwFQglerjfhX0eBlXjf2wHd09UouSiBKqyKAZK7kqRkptwhYzGJMCetJyGot7IFkpqMmbKXUHoZ/AHpRHvoADMyYGUTJG4nkah4UFrjM1wDQQhEc4OXqTFc+XPSqJ6HC8Fqd5ORZ9mYpWXMtwQpOgdZ04TInQeYqrPZ5uYsX2IVUXYEcemmbUSNAfGKiYHDtZF1iysO80BBmCeEfE9eVFxmPRgJZ/wB1TGh5BjGsaeFcbtuz14qKgo9BdqOCjodrgK6sAwLcROvOMx06VXelPaDN3LKWUd0S0dSVGo20BYx4edc7euWriQGgwSMywM0RMrJEfnSwiqSjG9bzKSJDqG4jI9eDoNgfGhIJSt0ZK5ojaiTLHrrkI+0n7a1nyrPbsoAAzKX5kqAJE7nmZ0jTwrO9qLlDAqGJOtxYIPPcaT+VaDsS0dW0DFQq5gJCtbyzPWW+NWzCL9EZrHAhTMbZR8ddPdV52Pc7xrZLAS9sxOi93aaAZ5HIKqu1MGMzmQoVsqjeYWZ8ojXxqV2Tg7ovWyWC21dZZWA0UGcsjcITypsmNpmm7EwFwXwxZGsraDM1wpM9IJ6D7qjekHZOIcrctICwholVOVIjKAZIA6VY9oYY5wbcKhWMpMMFZTuDGm0zzPhV8qNiLCd2FOfhYzEKysJIbXp51m2zfSqaN4mw8qdXF2rtZmYqVKlQAqVKlQBHxeIVQQzZZUmegBAJnzYVn7VoKpVcaQTG4lhACrz6AecT1rRX8MjxnUNG0id9/uHwpjdn2iZNtJ/ZFAFbgsXbQl2xOdSBAbSOnv8AtJnppaYzEZLbvvlUt5wJ3pn9nWoju0jplHLaqD0wvXWK4e3cS2j22NyTDsJCgK2uVYLTAnaCObSsCkxWDv32cswFxgrnJddEnZODIfVyjnJ69DNgriIxOZoBMnE3Z0HKEAqNgrFzM03VJU5Ce+cZhAZfKM5HjTbGGvsHRr6mDkPzjayobkNNGitgJlrs25kALOWj1vlN2eu2WPDahWez7rBWDuFZQYOIuTJgjXLG1NNu6vdqbqksSCe9fWFLdNNBFFu4W7lCpcVIja6x0HKCu0aUAEGFckpxZlVTm+U3fpFhtEfRPxoL4e4FdgzNkOvz90erDMBpzXSuYS3ceLoZBntrp3z+LDXL+safbwV3Kys6HN60XnEyIP0elACvYS7mVQxGaSPn7piInX30QdnXdOI7mf0i7rJ05aQNKirh71wI63FWBoDddonf6Ip+XEZyouJIQH/FaNSRPq/qnTx3oAtPRO24vkud7bAcbv6twA+vt7qVd9FLLpeIcqfm2PC5YSXBOhUZdT40qylzAqe2sSPldxDuTp+7P3CmC3UXtkx2k36zH3EW9jpVqEr0IPwo8jNCpsjd3Tb1xUEuwUeJj4damFYrL3znZnYZyDK6eOg6DTl50p5NJeDhu0ZJxHpBaBKKTmgHVGiDsdBQLdp8Ubb5pVWJXKMikgTxBiS0ETy5eNUmMxStdYwQSORDbDTfaB99XfZl91W1bCkZUPnxqNx11mueeRtHo4eHhGXIkNhnW93RFsqCupBkZ7bMTo3WfcabhS73e6C25lteKBEgxm9bfTWj43FMLrHu50QqcpABy5DLRsASfCpZy22L3AoB1UqCSWhs+2sSZ+HSsbOrSVGMsKveCdWZZ5TkkDTYCTy3qux9/ICDIJ4pABBJkEBtJGv2VcYrtBDmItlwdPXAI115T9pqKO0V7vitXMp0grIA819WmmwaiZvt28M9mNAcvlAMMeW5P21DwtolLcxLEzPTMfxmfdV/i8NhLuQ98UAEAEgxJGwMk6rUq16Kp3YVL6EawWEEzJGs7TNVdGLjbMsjfOYloHApIA2GVgBtuNqn3PSK44GaQGIG0gSZgEjT/ipB9Dr6rcCvbuFhEAxznU6j/wBVFT0QxaqpNuQCCcrKSInlP3eFNMhpoce0M9sEohUk5jlAO3VYjb7qkYprTJagHMMrElpA2IlGXYjTQ/Gg4XsfELZINthObhK66SQZ+zlvTO2rL27BlYMCCJ1AZNZjYwaLHTNR/bFu5kt91nQQXIy8e5QEwIlvCrzBekFtV7pbJDAkalTEbAAGdhA2mDXlvZT5MO1zMA2fhk/VQ0DzzH4V6f2Zj8Jh7TK+JC3L5Fy4M0spdQYXKOADlOvOoktioyPQhXa4tdrMQqVKlQAqVKlQAqVKo3aOMFm21wgtlGwiTrAAkgb9TQBJrBdtdpWr1673RtXVe33IcusZ070tvMgSBI5gjlVp2pfv4he71w6TLMlybpAnhELCAmJIJ0BHOaqOzexeC2/fXZKKcvzeUSuwTJAHh5VpGLAI2LRELG3Z4VkxcSTlHLSuYO4q20UpZkKAYuJyEdKV7skWkcrduSxkki2dWIGkpp7qPb7GyiBduHxItk6edurAjYe+gZ1Nu1vn9e3ENIA8+E/EV21cW3b4rVsmTsyH1nMb+YoZ7EFtrQW7cIZyCGFsjVHfYp1FTLvYwYR3rj9lbS/aLdAA1QC4zd1bgqojMkypcnTbZh8K4tod4zdxbgooGtvdWcn/AFCgXewQndqt25BbLqLZ0yk7lPCpFjsFUzRcY5jJJS0TMAfV6aAUACt5LndXFsJlIzb2tQ6iOdEtXrbILgw6wVzf9qYietMwfY4lwbjHK0AlLRPqKedvxpz+jylw5uNIERktRrEyO7g7D4UAT/RZF+UMy28me2W+hr/hgeoT059TSpei9jJibomYUr6iLytNrkUTqxpVlLmBQekVu18quZlI+cMsHhh839EdIoNrtcIoVBnjQM9wSRykncwRrRfSWEv4hpOctpoGy6AaAnTnVCl2+0wVKDUd4o4iAY4eev3VuputiHig3cide7czyl20pXoHAk+MnUQaeO0ROVbVvyJ2jbTLA5VS9o37xRmGUMPVCgA6kDYCSZ1Mmra1hcRcE5ieUAo2Y5j+vKhQNdOc1m/k1T0qoju+R2B7u3mkiCCZPM8KmZ8+tGt9qbgHQ6aWXgf1v/7qsvG8VOr6wAFJnWAdNNta6MDd07y6Qun0mJgDbcRQVZZrjiDJciOtp4PlJAoN3GG566oSFJCwcuwIgbVHuWbZP0nbYMx9XynbrTkuCTChdhMjWOWh8KVDUio7SvBWysia5x0I4T0PPKR5VUpjLScWVwBAhbp+lPXpWtFpbiwwU6yBOg0gmOsVU4jsa00gqYJBME6xIGvvNUjOXUif2sqqB3t4Eaca27oP2g/+6np2kgDlWsXGUAgNhihYMJ9ZZjUj86Gno9h2YqS6+yQfPQyNdJov92QWLJdlSAMuX2cv0weeXpzodAlLmTL94cLOMNbmMsXrls7SDK8M7HeiYXtG5mZED6He3iLbdToLg198bVG7T9Frww1m0rrdyPObVDlI0EGdOXuqsb0fvviLrKhKTAJK6nNw6T1mkqHK0zb2HxOjAuBzD20cwCJ1Rxy8DTR2iy6ObRZvotaup94aZ/resZ/dzFKtlu6edVOo4SHKgRM+rEUTA3e0EIVBcGuksR1mQW0A8aKQtT6F5d+Rj18NhrgkyLdzKQTp6rBRMdDO1WGGwuGtEBLfd5jml0W4YMAcbBo0G2m9RMLg74IOIcuxGiqqtv1ZxMxzHWpdy3lAAsmBy4TGs6AHTWocvQuML3Z6ILB+sf8A8f5a78n6s5/zR91GWu1JmA+Sr1b99/zpww4ExzETJP30WlQBnsR2P3Vrgu3AF0gTs2hhQd5133300oPfWO7H6RcA7zOCZkFSEGpmUH2xWluWwwIYAg7giQfcaC+Ft7lE05lRoOfLSgCobs3Mpc4lxZIkEsdiNcxYxA/Ez4Qu2+0VxPzAzd0x4iGKO8ajJl4gAYM6Zo001IcfjRfCk9x3SElbTSc2jIpbhiMpJyAcxqaiYbDWe6bMLAYSeFQMxOpkPbJA6AT05VnKfQpRA4Tsuyc/HfZRrPyu/nA692GgjrJomA7NsngVrkAcMYu9mgDQLbDQT4TR7GJ7vuyBZRoEhGnzzFbP3RtRcY4YOzGyx3/xAx0GiqGtkR+JqNT6lUQ7fZdt5UtdYE8sVeLiNc2QNG8c6evZqmMrXCBuRi7zPExJtzA6xPvqVZW3lXMmFmNTnB156i2AfgKJaTDMzosZjrooMZQBCSpHKdjMk0an1HRWvhLTCBccMD6zYu8oI+OjeH20Q4NFALd+nQHE3yH/AM7MI9wNSymW2A62bbsv0rnEs7bWwCR5RpRLMiBba0ugELeBmNpzWiSaNT6hRW4js5IDF7mjSoGIusp8rmbffkakYfAq5MF20BgYq8QvXMwPD8KLbuKZN0WwA5BIcM7wY1XuhpM9NBNBcoFbILTS0ibuRtTAGQ22CqB9086NUuoUgFjD2hnOa4Tq2VcRe5QJL59IA6URbNotCu7DLJjFXYTrLBiCPExFHuLKlZsa/S78hgJ1jLbEGJg8t66bgL8XdBQASVv5vcqm3JPPfmKNUuoqH+iWX5Q0MW+bMk3HufSX2yY91KpvYr2ziT3Rn5oyOQ4l2kTSrWLtEPmYP0vuD5bfEPmDaRtsPdVU9wKPXaY+kQPKAatfSpGONxEe1z22GtV39n6TddB01PwKgmffXTexKCWTnjKuo0kcUSD03qxtDpCgH4aeMf0agWgdkDEbHTKPhGtTrWDZtCZEbD8vzpNjQ58YEJ7sZmPP3dY/4qPdLuZKQT1iT5aifOptrAjX1j7gB4c6jX7iAwCCefMj+tKVoumcuJeXUL5AZRl85fX3VXgXC0NEmSAQPvzkVath4UE6CAToxmduXOo97DDMAPWidNQB40rRW/oRhMgALrtp/wA1HbMTqiz0JI8/o1a2cKCVgsCD0nn1G1S7WGRtY7w9S3Ic4XU/jRqQaWzONm4eGNRBVp5+Iq7sM41E7z6vMjWOtXCdm2oLMigR1YHz20oF3uxoqkyYEbHWk5jWOvUDb7UFsZWYgnQDJmLaiQI05T7jQ7WOzSJVgdNABAnSRmO5G2/xqWnZ4Z53LZZVWAKCBmJjx5z99ctYKzZzksqZRmO7EMIA1BMEKf8Ams3LoaKHU42Kd+FWPFLLwSrDQQWJ0MjptVe+KuB8gcgqSTCgCQR74InXxoNztayb63hfuAFMgXKwVjl1c6wpMePOiYI2ZDNdcgmSSpggTCzJBgyJiluPYd2n32b/ABCspmkCBO+877aGoWGXE6gF34GOYXECyTCx1IGp/qR9pdqPddLVq01wNmBkSx3+kp0GXWdatsJYQJbS7ZClAIAzIXCwRMyeQ56wJ8HyE6b2PTlst9Y3vCn8K7lue0p81P35qd3yjdgPMim/K7ftr+8KZyiz3PZX3MfuK/jXVumYKMPGVj/VP2Vz5WnWfIE/cKrfSftgYfC3L2YJsqs/CAXYIDxDWCZjnFAEnG9tWLRCtcXO3qopBdo3hRrHU7DmRWfxvaZvki4QiDVUh31B07zKAGPkSo/W0Ixdy72cACgwLnWQ3cy2oiWYkzGpPM67mlbxeB5WcBGnOzz3kHbp/UDJybNFE15sk5cy2DOpIHEeZljMHzFduOpAgowA4bb2WYL1g6D4AVk+8wRVfm8CGzaj5mCIGu/np4URB2eyjOuDDa7dz+sNCNiRzkeYNRRVGswi5RFoqGOphe7XTkVIBbnzpjWhCtlRCdituRptwAZlPiTWXbDYBiCBhOh0tDZjroNOu0GACTNN+T4DYphBmUkkLaPIzyB5jYToPGAKNUxLgBhaZzpLWjMdc7aeFFuXDojgEDfMhuKNNCoUCOm53rINhcADJTBzrGloj1doy5okfYOpFdTB4CAAuDjh1K2pA8tCD1Bnx3gFBRrgYJFkZSeYUIpga6ZRHvNBuJAXIEzAzK2SGHvII+FZc4bs+T83hIzA6i3qICjU6SehG+8aNXDhuz+ElMKvIiLR1AkiSAWGm+s8Q3iAKNf3JcksqnMs57iB2EdIA+BFBe4cuVizgHQFOAgbSuSR8azS4LAQfm8HOWJy25JiV1IERrrpPhSHZ+AIMphNdNFtjXcMCCCo8PtoCjUXFbuxq0MfUFsFFAPslJ38adcaGEFsoGipbyhSdDGZDuPvrLjDYAie7wkERwi0N+nQjqDEj4NaxgYLZMII2kWhoeKSCOkKZ211mgKNp2BYKX8rKAe6JkKATLruV0MUqrfQixh1xD/JxaE2+Lu8vJlicu/MzA3NKtocjKXMyfpdiyMdfBOz6So5gRE7melQbly4riVZj0W0Bry1nbnrUL/qIC2OxRLtwmFXfkMoGsgE/bQ8Pgs/CzsjDVlAnLPQ6SNN4rZUNfRNt9q3WfU3ABuMgGoO2u2xqQ3bUbuZboqwDvsDIEfdVWnYhY8Fw+cMBtvqfvq4wnYFoBRbdWcLudZO3rahdaTaLUZEW72lJA+UoZ1IClZ08Fn4++pS4+xmlHJXwWQCI1JaNPAUxOyLAIDKGdSDCcKAzoHbcjlAGs/A13BKn0QUMhiNIB058p5UbD3RC7T7fDAlXgeqYGUEDbUjbWdetLsvtTDm3mYy6M3DAIIgDciIJOh3+FMxHYVhmEAhSdRmIEnSJGm4j4VaYf0ewoCWzaEgAkywLHpoeIUnQLU2TMJ25hW+bS6EG5KhljaQJXU/gKsMBi8Mpypd9YwuaQHjnlJMjlOn21EwXZmFtMX7hCx4VkZgJ9kNpy3pt7s2yJ+ayhtC3eMDtsgDfZtS2KWouMdfs90Q10BgCSVgTlPTWdoA1mqa2mJu3G7m2baQAHaFYgnVhCzOw6a1zA/JFYm3oSdtbjKQOrerH9GpvbnpE1hLagBWYyQTJyjxiJPgTvzil9D3KO92BdtvddnGd9QgYloMCWMRO+kmrHs/0ZR7NwPcabm7wBuI2JPKRvzpdlTdKXSDn9Y6nJ0nUeGijr5mrWxcNy6QEJRYGaV00knT1fdqZ8AaG2FFLZ9A1NyXvXGtKRCQvkACATp10q5X0Tw1pcqqwjbM2aOZ0bT7PjRO1u0fk4z3HUKPURNXfXqY2ESdqzWI7Wv48LatcCBkGVY1Bb9nkoO2lK2yaV7Gh9HuyVTM6y86A7GNCNOX2VZfJmywJztqWMNAnUE6wI02ipGFwQVQjBgqgQJOpPQ7k/8ANGLLORDMRPOJ1G+mm8fnUN2VZd27SjZQPIAUSuCu1ocwq8+9IO0u+xNySO7sjIh34yStxo5kMuUacm9qtZ6SdqfJ7JK/4jStsb6wTmIn1VGp+G5Fee2rih8itJ4N9SV1YsZ3Jk69axyy2oqKC3nc5kVRMcJJjNlIzTpoNfvpnZ90AKok5pg8gF0B/wA2UnzmlcxQDEnMBl0OXRZg+c6TUXD90ghXIktl4ds3QeBn7etYFB7o+abKTm7pTr0E6jxOvwFObFEd1ocpKiQCfWVozeE5dfGnDH24IkgARsRAgDf3027i1Itsr5VDjwBmQAZ32IjrFG4DGTu1tqGZ2DaTxRIgljyVQZ18OtTLSFbdtiPoBm4oLN65GXLrrPPYmqzCIrLCK5dlFtgRBCqi5yoaIkFRJ55elXZtQwGoJ9VtzMl21n1eUQOnSMcz9Dt4SOzZVY6S76lCXKKRBkNktkT9FgQGjpHjDMYSlm01rXKysS2rMGldh6zMzeG5PKp2MYK41JCk3IjaFIgAab3BtroZJqPhbw7tcvri2qgwd5yQR4ONavG/CjDPFKbGLwOF1lVUSQMu+a5HMkhdT8OdHe5lOuoUKTpJGjkn4QKFh7TkAXFhmU520lZBAiNOm3WnIvestxVCzwsT6xCsGTbcSNuWY1ZiNw9kgAEZGZgMobNABLkz+sQfdHSj4LVmPWP9TEfYRTUtguXHrkNl6QCFBPv1H7RoWAxIXKH4cyrB+idAoAY8yToN6AA4FiAXLaF+IEzAzMPcNv3aMxOTLkJLSzbcAZi0N7pGk6gVHwmHzIyOSsqgPUHvHEfHT31LvuJJJhMwzEGBAQECRyLMPPagC/8AQlpxFw/qbdNLZ+8mlT/Q0D5Q5HNDPmGVfwrldOPykPmea+mzf/ZYlgwlLokHplUjwMb0reJtsFDkL4aZRqJLa+QjWh/9RcKWx+JIAB7wf5uEeX47mqE2mZTIgRwlQOmxFaFRZ6H2mVUKitrlGmpLDyGkRGvh0qHZvd2CjOdZLAmOgjQTERvWf9FsfcTKGkrlIRxoQRsD90RVvhLfesTwsUMc+vMafbTtFarZZ2LyAbwIkARrG4k/Cmdo3GUQQSH2YCTG4XT8qj9q3TbTKHCn9VSwEnYt1NREwTOAxLhZnMRO4BIUECN/tppoLT2QS9jbqIqBJzysgEs3IaAamPd8an4W5fi2brZIUBl4c5aIli3CBME/ZUBbWe5cyZypWA0zJMSF1101O+4qba7Dcr89wgMGiRwhTKroBxMwEk6ATQ2UkSMR2w7MLdkLIMFjDEAe7cmdtPjUbte4Wu5CWuEiWmVW2IAIfwOsgQT1o91rdrIER3Yklj7tw0EBQSeWlMx2HYuo4izsJtjYjNqXPs67SOvWpLuwFzEw7JZMWwM9wqAADHqLyEkR7vCj9mobthHujMpaZkwOLeJ4jsANRzqY/ZZL/OABBxEbLvoXaOIxy22q0tFXWLaz3ewjWSDMA+rA01E8qVgc+Sqy8RaNzJMEDr4QNt+u9V/bfbgSLNpQYGdtSpWOZ215jWNPKrJ7ndjVS3QD3ZmJ5b7fdUF8PbzyYZHOWSQskCTJ3mNzHgIpDfIzmB7IuY24WhwnEpaNFMmAokzsdB0nnW49Hux1wSF3gzsSZKjKBJ3OZjPCJ5DxNj2aEtrKrBAMhQQDtJMniMDfU1nExmJutdkDKGhQeG2sTHTMdtydjQ3ZMYl/f7amSiZyBrk1ny5ac520FQrnawUqt4EE8UMZYEiAug1nTp9xoWHtOlsjMzXLh5jgSBpEbmRMzGtM+SqyAS1xoz8RDTliCZ2zaQJ5VJVL0PQFqD212h3FvPw7gS7ZFE7ktB+6py7VQ+m7AYaSJi4hjxB098xVt0jkMbju03v3M14QzqFRR/2kaZ0PPRS3OSBsormLSHtsolhKhZAEGMxPkBA8WFCW4rPaJyrcdJ3nUDQKDv6zH3Cn+wVmAECnqGYZh8FHxrjbbdmiC4jvZOQIRyn7edDUXuiefXTz0olrEHQNGbQHUDUrmMdYoFy0jusBiHBbOsFRlgamCNdNOep5aJAP+eMaJruY8o589fhXGDkBbgXV1iPA5m+wEUsMq22gA5SAAxYESCRHWfwpY1gwWQTlvLETMhhrpy3BnTemAbAKC1x4Ms8EiQR3ZyrJ2KwCT5xrtUsLqfZLGWJAzBhACEGRrlHKajdmXiLasQwBkgRmzZmLKwykkCDz68qkJqBlgqCFVIjLkYKSSTJIgxEe+uST3Z6+NVFIr8bussIabYBJkark1biaSIJ11ZfOuJc7u4qswAY3IBjiJcMI57FtKl4rDq43kEnM8yBH0ZB4YmQR7Ou9VjQ4SBmbiZmEaZdDDcgbgB/y1tidqji4qFS1dR9rDuy5iSWRWCmQQ5cSrAg7CSNY+wU3DdoKvzaiSAznwBDOvnMEe40XFjKrlNliQBt3al9I3nhECoz4EMmplLRDgCRnIBZQSNSIKac4I51qcpM7plhQYlQgPkrliB55adbUOEnKQB4SG0Kx04Z9xqNhLLi5LvmcHKxAgEBJkDluo08aNh8IFZsogC4GMmf+3H4gDwHhSAjl47yV0Kuwaedq6xiN9yDNSHOYtYCmBaEP9GdQF8wADUK5cZ1Kok3FcpcTMJVbpnPpMjZgN4nnpR0xmcXmWcp1BynN6xtkgbxwEj486YF/6EXw2MvBfo28pHQ96SfjINKn+g2Q4i46gg3LeZgTqDKKARJA0HLxPOlXVj8pD5nn3p9du/L74UPHeaEA+yNqorgukHMrkgECQT6wg19L1yrGpHz52H2e4C50IygkaczVrgLTK5OUySDMGvbqVKkPUeJ9o4UkSEMmOR6mpNvFXcvdnPlJ2gxsB+FeyVyhIamk9keN4O86MwAIC6Lw7SZMadatlxRcAkEnUer093hXp1KnQ1l+DzdsW6uIUHMPZpuGuFL4OX1hGx01O0bV6VSpUV23wYy/flGUDXQzl18v61qN2HhyHDHMAJ4dgZ13re0qKE8qfoYXtG2O8JhgOYBnToJEDnrvrUDs7A2+9lluTML0UdB+Vek1yihPIn6GSv2B3xZS+aPHL9h1pYSwCoDGRmYgRvLHcVraVLSN5vg867cFwOe7AkABQdQBJ1iAJ8JjSp/9n3FtBWuszMpZngc9gABrv+POK21KlpF2m9nF2rPen7Rg2PssrDzUyv2xWjpVTVqjI8qOIRmRiySGbXMNhmC8/I0DD4oSFJtKq3TGVhGTI2UmeckTHOvW67WXYrqVqPJr9233ivmThLNowM8Ea+P5U9cSq5VV10BY8QEk7A/En3V6rFKKOx+Q1Hjz4wcFvMjAKWiRPzbcOsxLaAjxNNu3lbd0LSUUqyj1yTdIk7BdJPNa9iillHQUdj8jUtzzdcbbmO8Uag+uMpOX1VMzGk9NfcB4rHW4Ga5bz5GBghlUNGpB9bUKAOcnTp6ZkHQUsg6Cse6LqdffX0PMzibeXMWEgNC54WFlRzhZUg6eJ5VXAqAwziCWWSwki5dzc+ik/A165kHQfClkHQfCqjw2n1MsvEdoqo8qt9oK2dgyZIJBBHHoOW8ggj4VDwN5gtsO4OfK0aRby5GgkbaAjxgdTXsPdjoPhS7peg+Fadj8mGo8nxVzLmKXEzNIUyu7EE6ExoqDegriluA3bLotzVHUuCARyiYzaAf+q9e7pfZHwFLul9kfAUdj8hqPK8TeUOSjLLWyNxupGTX/ADN/QroxtsFmzKAgyESvKCDvtBmvUu5X2R8BXO4X2V+Apdj8hqMP/wBPivf3crBhkIBB5KUX/UGpVultgbADyFKtYqlQm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7975" y="-623888"/>
            <a:ext cx="28003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12" descr="data:image/jpeg;base64,/9j/4AAQSkZJRgABAQAAAQABAAD/2wCEAAkGBxQSEhQUEhQWFRUXGCAYGBcYGBwYGhceGBgeGxgcGBcYHSggGBwlHB4cIjEhJSorLi8uGx8zODMtNygtLisBCgoKDg0OGxAQGywmHyQsLCwsLCwsLCwsLCwsLCwsLCwsLCwsLCwsLCwsLCwsLCwsLCwsLCwsLCwsLCwsLCwsLP/AABEIAKsBJgMBIgACEQEDEQH/xAAcAAABBQEBAQAAAAAAAAAAAAADAAIEBQYBBwj/xABFEAACAQIEAwQFCAcHBAMAAAABAhEAAwQSITEiQVEFE2FxBjJSgZEUI0JTobHB0SRicpKT0vAVFjOCssLhB0Oi8RclVP/EABoBAAMBAQEBAAAAAAAAAAAAAAABAgMEBQb/xAAqEQACAgECAwkBAQEBAAAAAAAAAQIRAxIhBDFRExQiMkFSYXGRsSOBBf/aAAwDAQACEQMRAD8AtvSv02xljGX7Vu4AiNCjIpgQDuRrVWP+oWP+tX+Gn5VE9OR/9hif2/8AaKpAte3iwY3BPSuR81n4nKskkpPm/U0//wAg4/61f4aflXf/AJAx/wBav8NPyrMhacFrTu+P2ox73m9z/TTD0/x/1q/w0/Ku/wB/sd9aP4aflWaC07LR2GP2onvmb3P9NJ/f7HfWj+Gn5V0enuO+tH8NPyrN5aUUdhi9qF3zN73+ml/v7jvrR/DT8qX9/cd9aP4aflWbilFHYY/avwXe83vf6aT+/uO+tX+Gn5Uv7+Y760fw0/Ks5lrsUdhj9q/A73n97/TR/wB/Md9av8NPypf38x31o/hp+VZzLVgOx7mWy0D55sqDnpGse+lLFhjzSKhn4mfllJ/9NF2T6TdpYhoS6oUesxtrCz7tT4Uft70sxOH0+UFiND82hk6bALtJA3q59H+zxh7YVZhpJLQDOgOmuv5VgfSS6WfEDhIUpJB3L3UMCYJiDXmznGUvClS+D6LDw8oY12km5P5exd2fS/GFsvylc24UWlk77SPCnH0wxZ9W+s+K2z9w8KqO1gtm8WW2ZKkg+z84VB5xwiNetUV3KtzKkDiCzvvoZ6nVuXIUak96X4inira3+s+hFxI/W/cb8q78pHR/3G/EUVNhTq4zpA/KP1X+H51zvz9W/wD4/wA1HpUAA75vq2+K/wA1LvX9j4sPwmj0qAAZ7nsL73/JaWe57Kfvn+Sj0qAATc6IP8xP+0Ustz2k/dJ/3Ueq7HrdZgbNxRAIg6gmSPdH9RQBKy3PaT9w/wA9LI/tj3L+ZqsIxYPr2dRzncA+rpz8Z9X4TuzFuhT3zKzEzw7AQNBp1mgAptN7Z9wH4isva7Xxjxk7sZlDiV0ysdpz6mPDfpVh6WYy6E7rDBjdYTIy8KjeSzL6xGWQZEk6RWZt9nXAwRe/GUanM0qpaUURiYy6MOsAedaQjfMyySrZF7/aWLzZeCcub1BG8fWUm7Qxihmbu4EnRNYAn6zfeqS7h7qgMy3QZKs2ZzlWTBH6TqZy6eNGXB3jmVu9yxEkuS0jin9Jq9K6GWuXUuEx+L1nu45QvKBv85vM/ZTLfaeLdUZRbhgG1TWCJ5Xd9vtqm7i8M2t3PlOVJeNCQDPyjnpT7mEuIqhO9hYGXjjKNP8A9HIa+4UaV0DXLqaTsrH3mvG3dyxkLCBGzAe0etKq/wBGVPf5jmIa1ILZtsynTNcf8KVZS2ZvB3E8z9N1/T8T+3/tFUwWr301H6fif2/9oqmAr38Xkj9I+S4mX+svt/0aFroFPC10LWhhYyK7FECU4JQFMFFdy0YJTglKxqLAhKcLdHVKdkpWaKBHyUglSMlLLSsegB3c1tr98LisNpwIjsAW2y28oMDnppWc7Iw2e9bH60/u6n7qnd8zY3MDqqlU0iFyuzwOYBH2VwcZK2ke1/5OOoyl1aX5uaDt7tNlRWOhVchWYksQDDeQ++vMcfjQr3YYMGEiR6vd3iQP3YPvrbek7hu5GYMe8ljpDLGmUc9Z4R1rzPtS0yXHzqUJLGGEbk7TXElSPWyS3Ndj8TNq5cy65mBImIDWn+4mqLGsDcxDQQRd0B1jeNfdU3EXX7i6jgrn41EEfRCTruCBNUuKxha5cPJ2BPmJA+809xSaZ9PpsPKnU23sPKnVgUKlSpUAKlSpUAKlSpUAKq+92Nac8YLakgE7ZmzGPeTVhSoAqR6PWRHCdNtZ69d9+f4mj4Xsi1bfOiwYjcnfzqfSoAzPbF64MWAmWCiLxKT6xvNIhh7AHv8ACmtZvKXfPb1Uad230cx+s8aHjksfKL/fm3nzKVzkAhe6WIkzGbP8T41Ewpwpa7L2iO8gTcG3dpoOLaZ+2t4cjlyeZkxrd67aHHbGdQf8NjEwfb1or3LucJNvVWacrfRKjbN+t9lV+CGFm4A1qFeAM4gAIsAcW1OwlvDZ7hm3IaAc+oBRCQDO061ZBO7i7nzZrfq5YyN1n26bZa66nW2OJl9Vj6rsk+tziajYwWAbfEurgGLm/C2h4qI1nDAGCg3OjxqdSfW3J1oAmdh2XS6iuVbLZKghSuzINZJpUD0WCZ7ZQgk4eW4s3NN5J8aVc8+Z1Y/Kec+ma/p2I/b/ANoqpFur30vT9NxH7f8AtFVQSvexPwR+kfJ54/6y+3/QIt08JRglOCVVkKAEJTglHFuni3SstQI4SuhKkd3XRbpWUoAQldyVJW1Tu6pWaaCJkpyWZI1AkxJ2qbZwuY7gdT/wK0OGFlUJBIgjUGIP9RXPm4jRsuZ3cLwLy7z2X9KbCMli6ArTcjfK25MQuo5Hn1qN6W418KyvYjPnyHSZBXNHXUk6Vo1wRe4jWwRD6gk5iM0yY8vhyrK/9ULNy13GbdnuMIOsQojw3ivPlkcpWz2o4o4oVFURrDu+Ga4MyvbcwCSwlWkjKw+z7pp/ZXbCmGKZuKIRju0D1H4d9NDzqDgsZdyiyxMMA66TIgg684IB95oHo3ibfztm6mYM24JU+toNPGmS96L/ANKO1hdtNmR5DKOO0BHtQwEifMVn8b2fhm7t7ea2GPiwABEznO+/OKt+2MTZuWLq289t1ZRBMgyCRHMDRqruzV72wFyoxt3goOqlleJAiNwSaFQnbZ72q3IHEv7p/mruS57a/uH+aipsKdXOaAO7f2//AB/5pdy31h9wX8QaPSoAB3DfWP8ABP5a73B9t/8Ax/lo1KgAHyb9Z/3iPup9u0F2Le9ifvNEpUAZ2/hLdt2TvbqD14Q5VXMzeyZOx5aCZ8GYdrasGbE3CY1BD5WDCF3Gu8/E6ctE9pTuAZiZE7aj7aFcs2/pKnvA5bb0AZ7C2LRW2q4i4BPCoDDiP3bjQ7FtdwK0WEslECli0fSbc6zQs1hQWm0oUSW4QABsSeQrG+k3pRavo1tLq9xqrstyzmuwwGVFd/UPEpMCeWmpTaS3GlZW941653kYIs03Ich8ouMIzMYJcICAIgQR0omTvVVguCADZgCFGaJykwfVJhhz28qjhLIK5bitBJJN2zIBkwsXhGsDyFK5csXEDIyyOJS1y0BsQCfnpyweUE++uR7s6lsiWE71SuXBgBsrQqw2WMwBzTlmV9x867fUuWt5cGJEkqo0UmN8whjxbbRPSo1nE2Xh5XJAZZuWs06ySO/0GWI56mm28TayrmbMhykBrlsuWZp4gMRAA0PhrtFIZJvlge7CYMZgQpVVJEAySC0ADh66sNK7dXIkLbwYACokKrGSco0LctDqevSg2sVbVspbMMsgm7bJMHiLH5RAmRA8D7h2LlpZTNEHMIu2gAuY5VJ+Uc42Gw08SgNF6IWcl8rlsqq2YHdRmPEJzwT4QZ5mlQvQm8rYi5GXMLfzmUqQWJU6Zbj8o1MfZoq68flObJ5jL+lafpl/9v8A2iqvu6vvSa3OLv8A7X4CoAtV7+OXgX0j5bLD/SX2/wCkMW6ItqpIt0VbdU5EqBGFqu93UrJS7upsrSRu6rot1KyUglKx0BW3R8Pgmf1R79h9tHw2FLnQeZ++m9pYkpc7u0uoTO49YmAAo8IEE8tR41hlz6dlzO/heE7XxS2X9JWD7CYK3HuSSSAREaaeArl7uQsBXvMhAiMwYn9neNDFdwF3ikkHQ5yZA31k9B+FUvpCzm+SgJRFdiYZADDZAPak5esa159ts9ukkTO1vTX5Pd7lVAJUGcsFWJI8ttedQ+2kN35HcZsxhjxAEatbLE5tyZ2PQDWsLi8z3mZoMMF6jfL7xNbm/fL4a0SOQAJB0jeQBoTkBgchTqiE9VlD/aE3sF3oUgXOLQBSpeDqDzGsab1N7NtquNzlCO9uN0yQhmdIgllI6b9ay+OsAyVbRV02Mw0aAbaQa0EuMKcjHveEeyNQSdZ5zofzpshbl/icBYuM5g/OLmBAJzQpUR7nkfs1m/RBbi3LtpQSFOYjwBgnMPCNjWg7Dt91YW3cIZiJYlgSouAcOaYXhA2pno/hVwt9WQOFugQFIeBzUkMTE6yRyIBoQ2uTPXVxIjRXP+Uj/UBXe/b6t/in81GFdrEAGd+SD3tH3A0pudEHvJ/AUelQADLc9pP3T/NS7pju5HkAPvBo9KgAHyc83c/Af6QKXyVer/vv+dHpUAA+SJzUHz1++nLh0GyqPICi0qAKT0paLSJOUPcCk5cxAVWuCBtqUA1GxNZ3DIiqALsiND3I/kqX6V27t29w3Si2igUAGQzkqzSGE8LAag8+pqNb7JuqVi+QFBGXjgzzM3JnyI3NawWwHLLacVwAyf8AtDYMcv0eawffSw4tgGLoILMT80DqWOYaLyMiKLc7PvEGL8aQID6eP+JJ+NMXsq4Jy3yskmBmIljJOrk7md6oDmFugopZwGIEjuog89Ip1kWwOG4sSf8Atjckk6+c0+7gLpiL5U9RmM+5mNDfsu7AC3ykGSQDrrJkFiBPh1oA4gVkTvHQNwsRkAhhBjf2tKc19c4GZMuUknuuYKwJ22J+FcPZd0gg3ydQQSDpBkRxb1x+zL5UD5SwIPrDNJ8CC0fZTAtfR9lOIOUg/NGYXL9NfjSrno7h3S/xvn+bOuvtr1J+ylWMuYGc9Ibf6Ve/a/AVBCVa9vJ+k3f2vwFQglerjfhX0eBlXjf2wHd09UouSiBKqyKAZK7kqRkptwhYzGJMCetJyGot7IFkpqMmbKXUHoZ/AHpRHvoADMyYGUTJG4nkah4UFrjM1wDQQhEc4OXqTFc+XPSqJ6HC8Fqd5ORZ9mYpWXMtwQpOgdZ04TInQeYqrPZ5uYsX2IVUXYEcemmbUSNAfGKiYHDtZF1iysO80BBmCeEfE9eVFxmPRgJZ/wB1TGh5BjGsaeFcbtuz14qKgo9BdqOCjodrgK6sAwLcROvOMx06VXelPaDN3LKWUd0S0dSVGo20BYx4edc7euWriQGgwSMywM0RMrJEfnSwiqSjG9bzKSJDqG4jI9eDoNgfGhIJSt0ZK5ojaiTLHrrkI+0n7a1nyrPbsoAAzKX5kqAJE7nmZ0jTwrO9qLlDAqGJOtxYIPPcaT+VaDsS0dW0DFQq5gJCtbyzPWW+NWzCL9EZrHAhTMbZR8ddPdV52Pc7xrZLAS9sxOi93aaAZ5HIKqu1MGMzmQoVsqjeYWZ8ojXxqV2Tg7ovWyWC21dZZWA0UGcsjcITypsmNpmm7EwFwXwxZGsraDM1wpM9IJ6D7qjekHZOIcrctICwholVOVIjKAZIA6VY9oYY5wbcKhWMpMMFZTuDGm0zzPhV8qNiLCd2FOfhYzEKysJIbXp51m2zfSqaN4mw8qdXF2rtZmYqVKlQAqVKlQBHxeIVQQzZZUmegBAJnzYVn7VoKpVcaQTG4lhACrz6AecT1rRX8MjxnUNG0id9/uHwpjdn2iZNtJ/ZFAFbgsXbQl2xOdSBAbSOnv8AtJnppaYzEZLbvvlUt5wJ3pn9nWoju0jplHLaqD0wvXWK4e3cS2j22NyTDsJCgK2uVYLTAnaCObSsCkxWDv32cswFxgrnJddEnZODIfVyjnJ69DNgriIxOZoBMnE3Z0HKEAqNgrFzM03VJU5Ce+cZhAZfKM5HjTbGGvsHRr6mDkPzjayobkNNGitgJlrs25kALOWj1vlN2eu2WPDahWez7rBWDuFZQYOIuTJgjXLG1NNu6vdqbqksSCe9fWFLdNNBFFu4W7lCpcVIja6x0HKCu0aUAEGFckpxZlVTm+U3fpFhtEfRPxoL4e4FdgzNkOvz90erDMBpzXSuYS3ceLoZBntrp3z+LDXL+safbwV3Kys6HN60XnEyIP0elACvYS7mVQxGaSPn7piInX30QdnXdOI7mf0i7rJ05aQNKirh71wI63FWBoDddonf6Ip+XEZyouJIQH/FaNSRPq/qnTx3oAtPRO24vkud7bAcbv6twA+vt7qVd9FLLpeIcqfm2PC5YSXBOhUZdT40qylzAqe2sSPldxDuTp+7P3CmC3UXtkx2k36zH3EW9jpVqEr0IPwo8jNCpsjd3Tb1xUEuwUeJj4damFYrL3znZnYZyDK6eOg6DTl50p5NJeDhu0ZJxHpBaBKKTmgHVGiDsdBQLdp8Ubb5pVWJXKMikgTxBiS0ETy5eNUmMxStdYwQSORDbDTfaB99XfZl91W1bCkZUPnxqNx11mueeRtHo4eHhGXIkNhnW93RFsqCupBkZ7bMTo3WfcabhS73e6C25lteKBEgxm9bfTWj43FMLrHu50QqcpABy5DLRsASfCpZy22L3AoB1UqCSWhs+2sSZ+HSsbOrSVGMsKveCdWZZ5TkkDTYCTy3qux9/ICDIJ4pABBJkEBtJGv2VcYrtBDmItlwdPXAI115T9pqKO0V7vitXMp0grIA819WmmwaiZvt28M9mNAcvlAMMeW5P21DwtolLcxLEzPTMfxmfdV/i8NhLuQ98UAEAEgxJGwMk6rUq16Kp3YVL6EawWEEzJGs7TNVdGLjbMsjfOYloHApIA2GVgBtuNqn3PSK44GaQGIG0gSZgEjT/ipB9Dr6rcCvbuFhEAxznU6j/wBVFT0QxaqpNuQCCcrKSInlP3eFNMhpoce0M9sEohUk5jlAO3VYjb7qkYprTJagHMMrElpA2IlGXYjTQ/Gg4XsfELZINthObhK66SQZ+zlvTO2rL27BlYMCCJ1AZNZjYwaLHTNR/bFu5kt91nQQXIy8e5QEwIlvCrzBekFtV7pbJDAkalTEbAAGdhA2mDXlvZT5MO1zMA2fhk/VQ0DzzH4V6f2Zj8Jh7TK+JC3L5Fy4M0spdQYXKOADlOvOoktioyPQhXa4tdrMQqVKlQAqVKlQAqVKo3aOMFm21wgtlGwiTrAAkgb9TQBJrBdtdpWr1673RtXVe33IcusZ070tvMgSBI5gjlVp2pfv4he71w6TLMlybpAnhELCAmJIJ0BHOaqOzexeC2/fXZKKcvzeUSuwTJAHh5VpGLAI2LRELG3Z4VkxcSTlHLSuYO4q20UpZkKAYuJyEdKV7skWkcrduSxkki2dWIGkpp7qPb7GyiBduHxItk6edurAjYe+gZ1Nu1vn9e3ENIA8+E/EV21cW3b4rVsmTsyH1nMb+YoZ7EFtrQW7cIZyCGFsjVHfYp1FTLvYwYR3rj9lbS/aLdAA1QC4zd1bgqojMkypcnTbZh8K4tod4zdxbgooGtvdWcn/AFCgXewQndqt25BbLqLZ0yk7lPCpFjsFUzRcY5jJJS0TMAfV6aAUACt5LndXFsJlIzb2tQ6iOdEtXrbILgw6wVzf9qYietMwfY4lwbjHK0AlLRPqKedvxpz+jylw5uNIERktRrEyO7g7D4UAT/RZF+UMy28me2W+hr/hgeoT059TSpei9jJibomYUr6iLytNrkUTqxpVlLmBQekVu18quZlI+cMsHhh839EdIoNrtcIoVBnjQM9wSRykncwRrRfSWEv4hpOctpoGy6AaAnTnVCl2+0wVKDUd4o4iAY4eev3VuputiHig3cide7czyl20pXoHAk+MnUQaeO0ROVbVvyJ2jbTLA5VS9o37xRmGUMPVCgA6kDYCSZ1Mmra1hcRcE5ieUAo2Y5j+vKhQNdOc1m/k1T0qoju+R2B7u3mkiCCZPM8KmZ8+tGt9qbgHQ6aWXgf1v/7qsvG8VOr6wAFJnWAdNNta6MDd07y6Qun0mJgDbcRQVZZrjiDJciOtp4PlJAoN3GG566oSFJCwcuwIgbVHuWbZP0nbYMx9XynbrTkuCTChdhMjWOWh8KVDUio7SvBWysia5x0I4T0PPKR5VUpjLScWVwBAhbp+lPXpWtFpbiwwU6yBOg0gmOsVU4jsa00gqYJBME6xIGvvNUjOXUif2sqqB3t4Eaca27oP2g/+6np2kgDlWsXGUAgNhihYMJ9ZZjUj86Gno9h2YqS6+yQfPQyNdJov92QWLJdlSAMuX2cv0weeXpzodAlLmTL94cLOMNbmMsXrls7SDK8M7HeiYXtG5mZED6He3iLbdToLg198bVG7T9Frww1m0rrdyPObVDlI0EGdOXuqsb0fvviLrKhKTAJK6nNw6T1mkqHK0zb2HxOjAuBzD20cwCJ1Rxy8DTR2iy6ObRZvotaup94aZ/resZ/dzFKtlu6edVOo4SHKgRM+rEUTA3e0EIVBcGuksR1mQW0A8aKQtT6F5d+Rj18NhrgkyLdzKQTp6rBRMdDO1WGGwuGtEBLfd5jml0W4YMAcbBo0G2m9RMLg74IOIcuxGiqqtv1ZxMxzHWpdy3lAAsmBy4TGs6AHTWocvQuML3Z6ILB+sf8A8f5a78n6s5/zR91GWu1JmA+Sr1b99/zpww4ExzETJP30WlQBnsR2P3Vrgu3AF0gTs2hhQd5133300oPfWO7H6RcA7zOCZkFSEGpmUH2xWluWwwIYAg7giQfcaC+Ft7lE05lRoOfLSgCobs3Mpc4lxZIkEsdiNcxYxA/Ez4Qu2+0VxPzAzd0x4iGKO8ajJl4gAYM6Zo001IcfjRfCk9x3SElbTSc2jIpbhiMpJyAcxqaiYbDWe6bMLAYSeFQMxOpkPbJA6AT05VnKfQpRA4Tsuyc/HfZRrPyu/nA692GgjrJomA7NsngVrkAcMYu9mgDQLbDQT4TR7GJ7vuyBZRoEhGnzzFbP3RtRcY4YOzGyx3/xAx0GiqGtkR+JqNT6lUQ7fZdt5UtdYE8sVeLiNc2QNG8c6evZqmMrXCBuRi7zPExJtzA6xPvqVZW3lXMmFmNTnB156i2AfgKJaTDMzosZjrooMZQBCSpHKdjMk0an1HRWvhLTCBccMD6zYu8oI+OjeH20Q4NFALd+nQHE3yH/AM7MI9wNSymW2A62bbsv0rnEs7bWwCR5RpRLMiBba0ugELeBmNpzWiSaNT6hRW4js5IDF7mjSoGIusp8rmbffkakYfAq5MF20BgYq8QvXMwPD8KLbuKZN0WwA5BIcM7wY1XuhpM9NBNBcoFbILTS0ibuRtTAGQ22CqB9086NUuoUgFjD2hnOa4Tq2VcRe5QJL59IA6URbNotCu7DLJjFXYTrLBiCPExFHuLKlZsa/S78hgJ1jLbEGJg8t66bgL8XdBQASVv5vcqm3JPPfmKNUuoqH+iWX5Q0MW+bMk3HufSX2yY91KpvYr2ziT3Rn5oyOQ4l2kTSrWLtEPmYP0vuD5bfEPmDaRtsPdVU9wKPXaY+kQPKAatfSpGONxEe1z22GtV39n6TddB01PwKgmffXTexKCWTnjKuo0kcUSD03qxtDpCgH4aeMf0agWgdkDEbHTKPhGtTrWDZtCZEbD8vzpNjQ58YEJ7sZmPP3dY/4qPdLuZKQT1iT5aifOptrAjX1j7gB4c6jX7iAwCCefMj+tKVoumcuJeXUL5AZRl85fX3VXgXC0NEmSAQPvzkVath4UE6CAToxmduXOo97DDMAPWidNQB40rRW/oRhMgALrtp/wA1HbMTqiz0JI8/o1a2cKCVgsCD0nn1G1S7WGRtY7w9S3Ic4XU/jRqQaWzONm4eGNRBVp5+Iq7sM41E7z6vMjWOtXCdm2oLMigR1YHz20oF3uxoqkyYEbHWk5jWOvUDb7UFsZWYgnQDJmLaiQI05T7jQ7WOzSJVgdNABAnSRmO5G2/xqWnZ4Z53LZZVWAKCBmJjx5z99ctYKzZzksqZRmO7EMIA1BMEKf8Ams3LoaKHU42Kd+FWPFLLwSrDQQWJ0MjptVe+KuB8gcgqSTCgCQR74InXxoNztayb63hfuAFMgXKwVjl1c6wpMePOiYI2ZDNdcgmSSpggTCzJBgyJiluPYd2n32b/ABCspmkCBO+877aGoWGXE6gF34GOYXECyTCx1IGp/qR9pdqPddLVq01wNmBkSx3+kp0GXWdatsJYQJbS7ZClAIAzIXCwRMyeQ56wJ8HyE6b2PTlst9Y3vCn8K7lue0p81P35qd3yjdgPMim/K7ftr+8KZyiz3PZX3MfuK/jXVumYKMPGVj/VP2Vz5WnWfIE/cKrfSftgYfC3L2YJsqs/CAXYIDxDWCZjnFAEnG9tWLRCtcXO3qopBdo3hRrHU7DmRWfxvaZvki4QiDVUh31B07zKAGPkSo/W0Ixdy72cACgwLnWQ3cy2oiWYkzGpPM67mlbxeB5WcBGnOzz3kHbp/UDJybNFE15sk5cy2DOpIHEeZljMHzFduOpAgowA4bb2WYL1g6D4AVk+8wRVfm8CGzaj5mCIGu/np4URB2eyjOuDDa7dz+sNCNiRzkeYNRRVGswi5RFoqGOphe7XTkVIBbnzpjWhCtlRCdituRptwAZlPiTWXbDYBiCBhOh0tDZjroNOu0GACTNN+T4DYphBmUkkLaPIzyB5jYToPGAKNUxLgBhaZzpLWjMdc7aeFFuXDojgEDfMhuKNNCoUCOm53rINhcADJTBzrGloj1doy5okfYOpFdTB4CAAuDjh1K2pA8tCD1Bnx3gFBRrgYJFkZSeYUIpga6ZRHvNBuJAXIEzAzK2SGHvII+FZc4bs+T83hIzA6i3qICjU6SehG+8aNXDhuz+ElMKvIiLR1AkiSAWGm+s8Q3iAKNf3JcksqnMs57iB2EdIA+BFBe4cuVizgHQFOAgbSuSR8azS4LAQfm8HOWJy25JiV1IERrrpPhSHZ+AIMphNdNFtjXcMCCCo8PtoCjUXFbuxq0MfUFsFFAPslJ38adcaGEFsoGipbyhSdDGZDuPvrLjDYAie7wkERwi0N+nQjqDEj4NaxgYLZMII2kWhoeKSCOkKZ211mgKNp2BYKX8rKAe6JkKATLruV0MUqrfQixh1xD/JxaE2+Lu8vJlicu/MzA3NKtocjKXMyfpdiyMdfBOz6So5gRE7melQbly4riVZj0W0Bry1nbnrUL/qIC2OxRLtwmFXfkMoGsgE/bQ8Pgs/CzsjDVlAnLPQ6SNN4rZUNfRNt9q3WfU3ABuMgGoO2u2xqQ3bUbuZboqwDvsDIEfdVWnYhY8Fw+cMBtvqfvq4wnYFoBRbdWcLudZO3rahdaTaLUZEW72lJA+UoZ1IClZ08Fn4++pS4+xmlHJXwWQCI1JaNPAUxOyLAIDKGdSDCcKAzoHbcjlAGs/A13BKn0QUMhiNIB058p5UbD3RC7T7fDAlXgeqYGUEDbUjbWdetLsvtTDm3mYy6M3DAIIgDciIJOh3+FMxHYVhmEAhSdRmIEnSJGm4j4VaYf0ewoCWzaEgAkywLHpoeIUnQLU2TMJ25hW+bS6EG5KhljaQJXU/gKsMBi8Mpypd9YwuaQHjnlJMjlOn21EwXZmFtMX7hCx4VkZgJ9kNpy3pt7s2yJ+ayhtC3eMDtsgDfZtS2KWouMdfs90Q10BgCSVgTlPTWdoA1mqa2mJu3G7m2baQAHaFYgnVhCzOw6a1zA/JFYm3oSdtbjKQOrerH9GpvbnpE1hLagBWYyQTJyjxiJPgTvzil9D3KO92BdtvddnGd9QgYloMCWMRO+kmrHs/0ZR7NwPcabm7wBuI2JPKRvzpdlTdKXSDn9Y6nJ0nUeGijr5mrWxcNy6QEJRYGaV00knT1fdqZ8AaG2FFLZ9A1NyXvXGtKRCQvkACATp10q5X0Tw1pcqqwjbM2aOZ0bT7PjRO1u0fk4z3HUKPURNXfXqY2ESdqzWI7Wv48LatcCBkGVY1Bb9nkoO2lK2yaV7Gh9HuyVTM6y86A7GNCNOX2VZfJmywJztqWMNAnUE6wI02ipGFwQVQjBgqgQJOpPQ7k/8ANGLLORDMRPOJ1G+mm8fnUN2VZd27SjZQPIAUSuCu1ocwq8+9IO0u+xNySO7sjIh34yStxo5kMuUacm9qtZ6SdqfJ7JK/4jStsb6wTmIn1VGp+G5Fee2rih8itJ4N9SV1YsZ3Jk69axyy2oqKC3nc5kVRMcJJjNlIzTpoNfvpnZ90AKok5pg8gF0B/wA2UnzmlcxQDEnMBl0OXRZg+c6TUXD90ghXIktl4ds3QeBn7etYFB7o+abKTm7pTr0E6jxOvwFObFEd1ocpKiQCfWVozeE5dfGnDH24IkgARsRAgDf3027i1Itsr5VDjwBmQAZ32IjrFG4DGTu1tqGZ2DaTxRIgljyVQZ18OtTLSFbdtiPoBm4oLN65GXLrrPPYmqzCIrLCK5dlFtgRBCqi5yoaIkFRJ55elXZtQwGoJ9VtzMl21n1eUQOnSMcz9Dt4SOzZVY6S76lCXKKRBkNktkT9FgQGjpHjDMYSlm01rXKysS2rMGldh6zMzeG5PKp2MYK41JCk3IjaFIgAab3BtroZJqPhbw7tcvri2qgwd5yQR4ONavG/CjDPFKbGLwOF1lVUSQMu+a5HMkhdT8OdHe5lOuoUKTpJGjkn4QKFh7TkAXFhmU520lZBAiNOm3WnIvestxVCzwsT6xCsGTbcSNuWY1ZiNw9kgAEZGZgMobNABLkz+sQfdHSj4LVmPWP9TEfYRTUtguXHrkNl6QCFBPv1H7RoWAxIXKH4cyrB+idAoAY8yToN6AA4FiAXLaF+IEzAzMPcNv3aMxOTLkJLSzbcAZi0N7pGk6gVHwmHzIyOSsqgPUHvHEfHT31LvuJJJhMwzEGBAQECRyLMPPagC/8AQlpxFw/qbdNLZ+8mlT/Q0D5Q5HNDPmGVfwrldOPykPmea+mzf/ZYlgwlLokHplUjwMb0reJtsFDkL4aZRqJLa+QjWh/9RcKWx+JIAB7wf5uEeX47mqE2mZTIgRwlQOmxFaFRZ6H2mVUKitrlGmpLDyGkRGvh0qHZvd2CjOdZLAmOgjQTERvWf9FsfcTKGkrlIRxoQRsD90RVvhLfesTwsUMc+vMafbTtFarZZ2LyAbwIkARrG4k/Cmdo3GUQQSH2YCTG4XT8qj9q3TbTKHCn9VSwEnYt1NREwTOAxLhZnMRO4BIUECN/tppoLT2QS9jbqIqBJzysgEs3IaAamPd8an4W5fi2brZIUBl4c5aIli3CBME/ZUBbWe5cyZypWA0zJMSF1101O+4qba7Dcr89wgMGiRwhTKroBxMwEk6ATQ2UkSMR2w7MLdkLIMFjDEAe7cmdtPjUbte4Wu5CWuEiWmVW2IAIfwOsgQT1o91rdrIER3Yklj7tw0EBQSeWlMx2HYuo4izsJtjYjNqXPs67SOvWpLuwFzEw7JZMWwM9wqAADHqLyEkR7vCj9mobthHujMpaZkwOLeJ4jsANRzqY/ZZL/OABBxEbLvoXaOIxy22q0tFXWLaz3ewjWSDMA+rA01E8qVgc+Sqy8RaNzJMEDr4QNt+u9V/bfbgSLNpQYGdtSpWOZ215jWNPKrJ7ndjVS3QD3ZmJ5b7fdUF8PbzyYZHOWSQskCTJ3mNzHgIpDfIzmB7IuY24WhwnEpaNFMmAokzsdB0nnW49Hux1wSF3gzsSZKjKBJ3OZjPCJ5DxNj2aEtrKrBAMhQQDtJMniMDfU1nExmJutdkDKGhQeG2sTHTMdtydjQ3ZMYl/f7amSiZyBrk1ny5ac520FQrnawUqt4EE8UMZYEiAug1nTp9xoWHtOlsjMzXLh5jgSBpEbmRMzGtM+SqyAS1xoz8RDTliCZ2zaQJ5VJVL0PQFqD212h3FvPw7gS7ZFE7ktB+6py7VQ+m7AYaSJi4hjxB098xVt0jkMbju03v3M14QzqFRR/2kaZ0PPRS3OSBsormLSHtsolhKhZAEGMxPkBA8WFCW4rPaJyrcdJ3nUDQKDv6zH3Cn+wVmAECnqGYZh8FHxrjbbdmiC4jvZOQIRyn7edDUXuiefXTz0olrEHQNGbQHUDUrmMdYoFy0jusBiHBbOsFRlgamCNdNOep5aJAP+eMaJruY8o589fhXGDkBbgXV1iPA5m+wEUsMq22gA5SAAxYESCRHWfwpY1gwWQTlvLETMhhrpy3BnTemAbAKC1x4Ms8EiQR3ZyrJ2KwCT5xrtUsLqfZLGWJAzBhACEGRrlHKajdmXiLasQwBkgRmzZmLKwykkCDz68qkJqBlgqCFVIjLkYKSSTJIgxEe+uST3Z6+NVFIr8bussIabYBJkark1biaSIJ11ZfOuJc7u4qswAY3IBjiJcMI57FtKl4rDq43kEnM8yBH0ZB4YmQR7Ou9VjQ4SBmbiZmEaZdDDcgbgB/y1tidqji4qFS1dR9rDuy5iSWRWCmQQ5cSrAg7CSNY+wU3DdoKvzaiSAznwBDOvnMEe40XFjKrlNliQBt3al9I3nhECoz4EMmplLRDgCRnIBZQSNSIKac4I51qcpM7plhQYlQgPkrliB55adbUOEnKQB4SG0Kx04Z9xqNhLLi5LvmcHKxAgEBJkDluo08aNh8IFZsogC4GMmf+3H4gDwHhSAjl47yV0Kuwaedq6xiN9yDNSHOYtYCmBaEP9GdQF8wADUK5cZ1Kok3FcpcTMJVbpnPpMjZgN4nnpR0xmcXmWcp1BynN6xtkgbxwEj486YF/6EXw2MvBfo28pHQ96SfjINKn+g2Q4i46gg3LeZgTqDKKARJA0HLxPOlXVj8pD5nn3p9du/L74UPHeaEA+yNqorgukHMrkgECQT6wg19L1yrGpHz52H2e4C50IygkaczVrgLTK5OUySDMGvbqVKkPUeJ9o4UkSEMmOR6mpNvFXcvdnPlJ2gxsB+FeyVyhIamk9keN4O86MwAIC6Lw7SZMadatlxRcAkEnUer093hXp1KnQ1l+DzdsW6uIUHMPZpuGuFL4OX1hGx01O0bV6VSpUV23wYy/flGUDXQzl18v61qN2HhyHDHMAJ4dgZ13re0qKE8qfoYXtG2O8JhgOYBnToJEDnrvrUDs7A2+9lluTML0UdB+Vek1yihPIn6GSv2B3xZS+aPHL9h1pYSwCoDGRmYgRvLHcVraVLSN5vg867cFwOe7AkABQdQBJ1iAJ8JjSp/9n3FtBWuszMpZngc9gABrv+POK21KlpF2m9nF2rPen7Rg2PssrDzUyv2xWjpVTVqjI8qOIRmRiySGbXMNhmC8/I0DD4oSFJtKq3TGVhGTI2UmeckTHOvW67WXYrqVqPJr9233ivmThLNowM8Ea+P5U9cSq5VV10BY8QEk7A/En3V6rFKKOx+Q1Hjz4wcFvMjAKWiRPzbcOsxLaAjxNNu3lbd0LSUUqyj1yTdIk7BdJPNa9iillHQUdj8jUtzzdcbbmO8Uag+uMpOX1VMzGk9NfcB4rHW4Ga5bz5GBghlUNGpB9bUKAOcnTp6ZkHQUsg6Cse6LqdffX0PMzibeXMWEgNC54WFlRzhZUg6eJ5VXAqAwziCWWSwki5dzc+ik/A165kHQfClkHQfCqjw2n1MsvEdoqo8qt9oK2dgyZIJBBHHoOW8ggj4VDwN5gtsO4OfK0aRby5GgkbaAjxgdTXsPdjoPhS7peg+Fadj8mGo8nxVzLmKXEzNIUyu7EE6ExoqDegriluA3bLotzVHUuCARyiYzaAf+q9e7pfZHwFLul9kfAUdj8hqPK8TeUOSjLLWyNxupGTX/ADN/QroxtsFmzKAgyESvKCDvtBmvUu5X2R8BXO4X2V+Apdj8hqMP/wBPivf3crBhkIBB5KUX/UGpVultgbADyFKtYqlQm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75" y="-471488"/>
            <a:ext cx="28003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AutoShape 14" descr="data:image/jpeg;base64,/9j/4AAQSkZJRgABAQAAAQABAAD/2wCEAAkGBxQSEhQUEhQWFRUXGCAYGBcYGBwYGhceGBgeGxgcGBcYHSggGBwlHB4cIjEhJSorLi8uGx8zODMtNygtLisBCgoKDg0OGxAQGywmHyQsLCwsLCwsLCwsLCwsLCwsLCwsLCwsLCwsLCwsLCwsLCwsLCwsLCwsLCwsLCwsLCwsLP/AABEIAKsBJgMBIgACEQEDEQH/xAAcAAABBQEBAQAAAAAAAAAAAAADAAIEBQYBBwj/xABFEAACAQIEAwQFCAcHBAMAAAABAhEAAwQSITEiQVEFE2FxBjJSgZEUI0JTobHB0SRicpKT0vAVFjOCssLhB0Oi8RclVP/EABoBAAMBAQEBAAAAAAAAAAAAAAABAgMEBQb/xAAqEQACAgECAwkBAQEBAAAAAAAAAQIRAxIhBDFRExQiMkFSYXGRsSOBBf/aAAwDAQACEQMRAD8AtvSv02xljGX7Vu4AiNCjIpgQDuRrVWP+oWP+tX+Gn5VE9OR/9hif2/8AaKpAte3iwY3BPSuR81n4nKskkpPm/U0//wAg4/61f4aflXf/AJAx/wBav8NPyrMhacFrTu+P2ox73m9z/TTD0/x/1q/w0/Ku/wB/sd9aP4aflWaC07LR2GP2onvmb3P9NJ/f7HfWj+Gn5V0enuO+tH8NPyrN5aUUdhi9qF3zN73+ml/v7jvrR/DT8qX9/cd9aP4aflWbilFHYY/avwXe83vf6aT+/uO+tX+Gn5Uv7+Y760fw0/Ks5lrsUdhj9q/A73n97/TR/wB/Md9av8NPypf38x31o/hp+VZzLVgOx7mWy0D55sqDnpGse+lLFhjzSKhn4mfllJ/9NF2T6TdpYhoS6oUesxtrCz7tT4Uft70sxOH0+UFiND82hk6bALtJA3q59H+zxh7YVZhpJLQDOgOmuv5VgfSS6WfEDhIUpJB3L3UMCYJiDXmznGUvClS+D6LDw8oY12km5P5exd2fS/GFsvylc24UWlk77SPCnH0wxZ9W+s+K2z9w8KqO1gtm8WW2ZKkg+z84VB5xwiNetUV3KtzKkDiCzvvoZ6nVuXIUak96X4inira3+s+hFxI/W/cb8q78pHR/3G/EUVNhTq4zpA/KP1X+H51zvz9W/wD4/wA1HpUAA75vq2+K/wA1LvX9j4sPwmj0qAAZ7nsL73/JaWe57Kfvn+Sj0qAATc6IP8xP+0Ustz2k/dJ/3Ueq7HrdZgbNxRAIg6gmSPdH9RQBKy3PaT9w/wA9LI/tj3L+ZqsIxYPr2dRzncA+rpz8Z9X4TuzFuhT3zKzEzw7AQNBp1mgAptN7Z9wH4isva7Xxjxk7sZlDiV0ysdpz6mPDfpVh6WYy6E7rDBjdYTIy8KjeSzL6xGWQZEk6RWZt9nXAwRe/GUanM0qpaUURiYy6MOsAedaQjfMyySrZF7/aWLzZeCcub1BG8fWUm7Qxihmbu4EnRNYAn6zfeqS7h7qgMy3QZKs2ZzlWTBH6TqZy6eNGXB3jmVu9yxEkuS0jin9Jq9K6GWuXUuEx+L1nu45QvKBv85vM/ZTLfaeLdUZRbhgG1TWCJ5Xd9vtqm7i8M2t3PlOVJeNCQDPyjnpT7mEuIqhO9hYGXjjKNP8A9HIa+4UaV0DXLqaTsrH3mvG3dyxkLCBGzAe0etKq/wBGVPf5jmIa1ILZtsynTNcf8KVZS2ZvB3E8z9N1/T8T+3/tFUwWr301H6fif2/9oqmAr38Xkj9I+S4mX+svt/0aFroFPC10LWhhYyK7FECU4JQFMFFdy0YJTglKxqLAhKcLdHVKdkpWaKBHyUglSMlLLSsegB3c1tr98LisNpwIjsAW2y28oMDnppWc7Iw2e9bH60/u6n7qnd8zY3MDqqlU0iFyuzwOYBH2VwcZK2ke1/5OOoyl1aX5uaDt7tNlRWOhVchWYksQDDeQ++vMcfjQr3YYMGEiR6vd3iQP3YPvrbek7hu5GYMe8ljpDLGmUc9Z4R1rzPtS0yXHzqUJLGGEbk7TXElSPWyS3Ndj8TNq5cy65mBImIDWn+4mqLGsDcxDQQRd0B1jeNfdU3EXX7i6jgrn41EEfRCTruCBNUuKxha5cPJ2BPmJA+809xSaZ9PpsPKnU23sPKnVgUKlSpUAKlSpUAKlSpUAKq+92Nac8YLakgE7ZmzGPeTVhSoAqR6PWRHCdNtZ69d9+f4mj4Xsi1bfOiwYjcnfzqfSoAzPbF64MWAmWCiLxKT6xvNIhh7AHv8ACmtZvKXfPb1Uad230cx+s8aHjksfKL/fm3nzKVzkAhe6WIkzGbP8T41Ewpwpa7L2iO8gTcG3dpoOLaZ+2t4cjlyeZkxrd67aHHbGdQf8NjEwfb1or3LucJNvVWacrfRKjbN+t9lV+CGFm4A1qFeAM4gAIsAcW1OwlvDZ7hm3IaAc+oBRCQDO061ZBO7i7nzZrfq5YyN1n26bZa66nW2OJl9Vj6rsk+tziajYwWAbfEurgGLm/C2h4qI1nDAGCg3OjxqdSfW3J1oAmdh2XS6iuVbLZKghSuzINZJpUD0WCZ7ZQgk4eW4s3NN5J8aVc8+Z1Y/Kec+ma/p2I/b/ANoqpFur30vT9NxH7f8AtFVQSvexPwR+kfJ54/6y+3/QIt08JRglOCVVkKAEJTglHFuni3SstQI4SuhKkd3XRbpWUoAQldyVJW1Tu6pWaaCJkpyWZI1AkxJ2qbZwuY7gdT/wK0OGFlUJBIgjUGIP9RXPm4jRsuZ3cLwLy7z2X9KbCMli6ArTcjfK25MQuo5Hn1qN6W418KyvYjPnyHSZBXNHXUk6Vo1wRe4jWwRD6gk5iM0yY8vhyrK/9ULNy13GbdnuMIOsQojw3ivPlkcpWz2o4o4oVFURrDu+Ga4MyvbcwCSwlWkjKw+z7pp/ZXbCmGKZuKIRju0D1H4d9NDzqDgsZdyiyxMMA66TIgg684IB95oHo3ibfztm6mYM24JU+toNPGmS96L/ANKO1hdtNmR5DKOO0BHtQwEifMVn8b2fhm7t7ea2GPiwABEznO+/OKt+2MTZuWLq289t1ZRBMgyCRHMDRqruzV72wFyoxt3goOqlleJAiNwSaFQnbZ72q3IHEv7p/mruS57a/uH+aipsKdXOaAO7f2//AB/5pdy31h9wX8QaPSoAB3DfWP8ABP5a73B9t/8Ax/lo1KgAHyb9Z/3iPup9u0F2Le9ifvNEpUAZ2/hLdt2TvbqD14Q5VXMzeyZOx5aCZ8GYdrasGbE3CY1BD5WDCF3Gu8/E6ctE9pTuAZiZE7aj7aFcs2/pKnvA5bb0AZ7C2LRW2q4i4BPCoDDiP3bjQ7FtdwK0WEslECli0fSbc6zQs1hQWm0oUSW4QABsSeQrG+k3pRavo1tLq9xqrstyzmuwwGVFd/UPEpMCeWmpTaS3GlZW941653kYIs03Ich8ouMIzMYJcICAIgQR0omTvVVguCADZgCFGaJykwfVJhhz28qjhLIK5bitBJJN2zIBkwsXhGsDyFK5csXEDIyyOJS1y0BsQCfnpyweUE++uR7s6lsiWE71SuXBgBsrQqw2WMwBzTlmV9x867fUuWt5cGJEkqo0UmN8whjxbbRPSo1nE2Xh5XJAZZuWs06ySO/0GWI56mm28TayrmbMhykBrlsuWZp4gMRAA0PhrtFIZJvlge7CYMZgQpVVJEAySC0ADh66sNK7dXIkLbwYACokKrGSco0LctDqevSg2sVbVspbMMsgm7bJMHiLH5RAmRA8D7h2LlpZTNEHMIu2gAuY5VJ+Uc42Gw08SgNF6IWcl8rlsqq2YHdRmPEJzwT4QZ5mlQvQm8rYi5GXMLfzmUqQWJU6Zbj8o1MfZoq68flObJ5jL+lafpl/9v8A2iqvu6vvSa3OLv8A7X4CoAtV7+OXgX0j5bLD/SX2/wCkMW6ItqpIt0VbdU5EqBGFqu93UrJS7upsrSRu6rot1KyUglKx0BW3R8Pgmf1R79h9tHw2FLnQeZ++m9pYkpc7u0uoTO49YmAAo8IEE8tR41hlz6dlzO/heE7XxS2X9JWD7CYK3HuSSSAREaaeArl7uQsBXvMhAiMwYn9neNDFdwF3ikkHQ5yZA31k9B+FUvpCzm+SgJRFdiYZADDZAPak5esa159ts9ukkTO1vTX5Pd7lVAJUGcsFWJI8ttedQ+2kN35HcZsxhjxAEatbLE5tyZ2PQDWsLi8z3mZoMMF6jfL7xNbm/fL4a0SOQAJB0jeQBoTkBgchTqiE9VlD/aE3sF3oUgXOLQBSpeDqDzGsab1N7NtquNzlCO9uN0yQhmdIgllI6b9ay+OsAyVbRV02Mw0aAbaQa0EuMKcjHveEeyNQSdZ5zofzpshbl/icBYuM5g/OLmBAJzQpUR7nkfs1m/RBbi3LtpQSFOYjwBgnMPCNjWg7Dt91YW3cIZiJYlgSouAcOaYXhA2pno/hVwt9WQOFugQFIeBzUkMTE6yRyIBoQ2uTPXVxIjRXP+Uj/UBXe/b6t/in81GFdrEAGd+SD3tH3A0pudEHvJ/AUelQADLc9pP3T/NS7pju5HkAPvBo9KgAHyc83c/Af6QKXyVer/vv+dHpUAA+SJzUHz1++nLh0GyqPICi0qAKT0paLSJOUPcCk5cxAVWuCBtqUA1GxNZ3DIiqALsiND3I/kqX6V27t29w3Si2igUAGQzkqzSGE8LAag8+pqNb7JuqVi+QFBGXjgzzM3JnyI3NawWwHLLacVwAyf8AtDYMcv0eawffSw4tgGLoILMT80DqWOYaLyMiKLc7PvEGL8aQID6eP+JJ+NMXsq4Jy3yskmBmIljJOrk7md6oDmFugopZwGIEjuog89Ip1kWwOG4sSf8Atjckk6+c0+7gLpiL5U9RmM+5mNDfsu7AC3ykGSQDrrJkFiBPh1oA4gVkTvHQNwsRkAhhBjf2tKc19c4GZMuUknuuYKwJ22J+FcPZd0gg3ydQQSDpBkRxb1x+zL5UD5SwIPrDNJ8CC0fZTAtfR9lOIOUg/NGYXL9NfjSrno7h3S/xvn+bOuvtr1J+ylWMuYGc9Ibf6Ve/a/AVBCVa9vJ+k3f2vwFQglerjfhX0eBlXjf2wHd09UouSiBKqyKAZK7kqRkptwhYzGJMCetJyGot7IFkpqMmbKXUHoZ/AHpRHvoADMyYGUTJG4nkah4UFrjM1wDQQhEc4OXqTFc+XPSqJ6HC8Fqd5ORZ9mYpWXMtwQpOgdZ04TInQeYqrPZ5uYsX2IVUXYEcemmbUSNAfGKiYHDtZF1iysO80BBmCeEfE9eVFxmPRgJZ/wB1TGh5BjGsaeFcbtuz14qKgo9BdqOCjodrgK6sAwLcROvOMx06VXelPaDN3LKWUd0S0dSVGo20BYx4edc7euWriQGgwSMywM0RMrJEfnSwiqSjG9bzKSJDqG4jI9eDoNgfGhIJSt0ZK5ojaiTLHrrkI+0n7a1nyrPbsoAAzKX5kqAJE7nmZ0jTwrO9qLlDAqGJOtxYIPPcaT+VaDsS0dW0DFQq5gJCtbyzPWW+NWzCL9EZrHAhTMbZR8ddPdV52Pc7xrZLAS9sxOi93aaAZ5HIKqu1MGMzmQoVsqjeYWZ8ojXxqV2Tg7ovWyWC21dZZWA0UGcsjcITypsmNpmm7EwFwXwxZGsraDM1wpM9IJ6D7qjekHZOIcrctICwholVOVIjKAZIA6VY9oYY5wbcKhWMpMMFZTuDGm0zzPhV8qNiLCd2FOfhYzEKysJIbXp51m2zfSqaN4mw8qdXF2rtZmYqVKlQAqVKlQBHxeIVQQzZZUmegBAJnzYVn7VoKpVcaQTG4lhACrz6AecT1rRX8MjxnUNG0id9/uHwpjdn2iZNtJ/ZFAFbgsXbQl2xOdSBAbSOnv8AtJnppaYzEZLbvvlUt5wJ3pn9nWoju0jplHLaqD0wvXWK4e3cS2j22NyTDsJCgK2uVYLTAnaCObSsCkxWDv32cswFxgrnJddEnZODIfVyjnJ69DNgriIxOZoBMnE3Z0HKEAqNgrFzM03VJU5Ce+cZhAZfKM5HjTbGGvsHRr6mDkPzjayobkNNGitgJlrs25kALOWj1vlN2eu2WPDahWez7rBWDuFZQYOIuTJgjXLG1NNu6vdqbqksSCe9fWFLdNNBFFu4W7lCpcVIja6x0HKCu0aUAEGFckpxZlVTm+U3fpFhtEfRPxoL4e4FdgzNkOvz90erDMBpzXSuYS3ceLoZBntrp3z+LDXL+safbwV3Kys6HN60XnEyIP0elACvYS7mVQxGaSPn7piInX30QdnXdOI7mf0i7rJ05aQNKirh71wI63FWBoDddonf6Ip+XEZyouJIQH/FaNSRPq/qnTx3oAtPRO24vkud7bAcbv6twA+vt7qVd9FLLpeIcqfm2PC5YSXBOhUZdT40qylzAqe2sSPldxDuTp+7P3CmC3UXtkx2k36zH3EW9jpVqEr0IPwo8jNCpsjd3Tb1xUEuwUeJj4damFYrL3znZnYZyDK6eOg6DTl50p5NJeDhu0ZJxHpBaBKKTmgHVGiDsdBQLdp8Ubb5pVWJXKMikgTxBiS0ETy5eNUmMxStdYwQSORDbDTfaB99XfZl91W1bCkZUPnxqNx11mueeRtHo4eHhGXIkNhnW93RFsqCupBkZ7bMTo3WfcabhS73e6C25lteKBEgxm9bfTWj43FMLrHu50QqcpABy5DLRsASfCpZy22L3AoB1UqCSWhs+2sSZ+HSsbOrSVGMsKveCdWZZ5TkkDTYCTy3qux9/ICDIJ4pABBJkEBtJGv2VcYrtBDmItlwdPXAI115T9pqKO0V7vitXMp0grIA819WmmwaiZvt28M9mNAcvlAMMeW5P21DwtolLcxLEzPTMfxmfdV/i8NhLuQ98UAEAEgxJGwMk6rUq16Kp3YVL6EawWEEzJGs7TNVdGLjbMsjfOYloHApIA2GVgBtuNqn3PSK44GaQGIG0gSZgEjT/ipB9Dr6rcCvbuFhEAxznU6j/wBVFT0QxaqpNuQCCcrKSInlP3eFNMhpoce0M9sEohUk5jlAO3VYjb7qkYprTJagHMMrElpA2IlGXYjTQ/Gg4XsfELZINthObhK66SQZ+zlvTO2rL27BlYMCCJ1AZNZjYwaLHTNR/bFu5kt91nQQXIy8e5QEwIlvCrzBekFtV7pbJDAkalTEbAAGdhA2mDXlvZT5MO1zMA2fhk/VQ0DzzH4V6f2Zj8Jh7TK+JC3L5Fy4M0spdQYXKOADlOvOoktioyPQhXa4tdrMQqVKlQAqVKlQAqVKo3aOMFm21wgtlGwiTrAAkgb9TQBJrBdtdpWr1673RtXVe33IcusZ070tvMgSBI5gjlVp2pfv4he71w6TLMlybpAnhELCAmJIJ0BHOaqOzexeC2/fXZKKcvzeUSuwTJAHh5VpGLAI2LRELG3Z4VkxcSTlHLSuYO4q20UpZkKAYuJyEdKV7skWkcrduSxkki2dWIGkpp7qPb7GyiBduHxItk6edurAjYe+gZ1Nu1vn9e3ENIA8+E/EV21cW3b4rVsmTsyH1nMb+YoZ7EFtrQW7cIZyCGFsjVHfYp1FTLvYwYR3rj9lbS/aLdAA1QC4zd1bgqojMkypcnTbZh8K4tod4zdxbgooGtvdWcn/AFCgXewQndqt25BbLqLZ0yk7lPCpFjsFUzRcY5jJJS0TMAfV6aAUACt5LndXFsJlIzb2tQ6iOdEtXrbILgw6wVzf9qYietMwfY4lwbjHK0AlLRPqKedvxpz+jylw5uNIERktRrEyO7g7D4UAT/RZF+UMy28me2W+hr/hgeoT059TSpei9jJibomYUr6iLytNrkUTqxpVlLmBQekVu18quZlI+cMsHhh839EdIoNrtcIoVBnjQM9wSRykncwRrRfSWEv4hpOctpoGy6AaAnTnVCl2+0wVKDUd4o4iAY4eev3VuputiHig3cide7czyl20pXoHAk+MnUQaeO0ROVbVvyJ2jbTLA5VS9o37xRmGUMPVCgA6kDYCSZ1Mmra1hcRcE5ieUAo2Y5j+vKhQNdOc1m/k1T0qoju+R2B7u3mkiCCZPM8KmZ8+tGt9qbgHQ6aWXgf1v/7qsvG8VOr6wAFJnWAdNNta6MDd07y6Qun0mJgDbcRQVZZrjiDJciOtp4PlJAoN3GG566oSFJCwcuwIgbVHuWbZP0nbYMx9XynbrTkuCTChdhMjWOWh8KVDUio7SvBWysia5x0I4T0PPKR5VUpjLScWVwBAhbp+lPXpWtFpbiwwU6yBOg0gmOsVU4jsa00gqYJBME6xIGvvNUjOXUif2sqqB3t4Eaca27oP2g/+6np2kgDlWsXGUAgNhihYMJ9ZZjUj86Gno9h2YqS6+yQfPQyNdJov92QWLJdlSAMuX2cv0weeXpzodAlLmTL94cLOMNbmMsXrls7SDK8M7HeiYXtG5mZED6He3iLbdToLg198bVG7T9Frww1m0rrdyPObVDlI0EGdOXuqsb0fvviLrKhKTAJK6nNw6T1mkqHK0zb2HxOjAuBzD20cwCJ1Rxy8DTR2iy6ObRZvotaup94aZ/resZ/dzFKtlu6edVOo4SHKgRM+rEUTA3e0EIVBcGuksR1mQW0A8aKQtT6F5d+Rj18NhrgkyLdzKQTp6rBRMdDO1WGGwuGtEBLfd5jml0W4YMAcbBo0G2m9RMLg74IOIcuxGiqqtv1ZxMxzHWpdy3lAAsmBy4TGs6AHTWocvQuML3Z6ILB+sf8A8f5a78n6s5/zR91GWu1JmA+Sr1b99/zpww4ExzETJP30WlQBnsR2P3Vrgu3AF0gTs2hhQd5133300oPfWO7H6RcA7zOCZkFSEGpmUH2xWluWwwIYAg7giQfcaC+Ft7lE05lRoOfLSgCobs3Mpc4lxZIkEsdiNcxYxA/Ez4Qu2+0VxPzAzd0x4iGKO8ajJl4gAYM6Zo001IcfjRfCk9x3SElbTSc2jIpbhiMpJyAcxqaiYbDWe6bMLAYSeFQMxOpkPbJA6AT05VnKfQpRA4Tsuyc/HfZRrPyu/nA692GgjrJomA7NsngVrkAcMYu9mgDQLbDQT4TR7GJ7vuyBZRoEhGnzzFbP3RtRcY4YOzGyx3/xAx0GiqGtkR+JqNT6lUQ7fZdt5UtdYE8sVeLiNc2QNG8c6evZqmMrXCBuRi7zPExJtzA6xPvqVZW3lXMmFmNTnB156i2AfgKJaTDMzosZjrooMZQBCSpHKdjMk0an1HRWvhLTCBccMD6zYu8oI+OjeH20Q4NFALd+nQHE3yH/AM7MI9wNSymW2A62bbsv0rnEs7bWwCR5RpRLMiBba0ugELeBmNpzWiSaNT6hRW4js5IDF7mjSoGIusp8rmbffkakYfAq5MF20BgYq8QvXMwPD8KLbuKZN0WwA5BIcM7wY1XuhpM9NBNBcoFbILTS0ibuRtTAGQ22CqB9086NUuoUgFjD2hnOa4Tq2VcRe5QJL59IA6URbNotCu7DLJjFXYTrLBiCPExFHuLKlZsa/S78hgJ1jLbEGJg8t66bgL8XdBQASVv5vcqm3JPPfmKNUuoqH+iWX5Q0MW+bMk3HufSX2yY91KpvYr2ziT3Rn5oyOQ4l2kTSrWLtEPmYP0vuD5bfEPmDaRtsPdVU9wKPXaY+kQPKAatfSpGONxEe1z22GtV39n6TddB01PwKgmffXTexKCWTnjKuo0kcUSD03qxtDpCgH4aeMf0agWgdkDEbHTKPhGtTrWDZtCZEbD8vzpNjQ58YEJ7sZmPP3dY/4qPdLuZKQT1iT5aifOptrAjX1j7gB4c6jX7iAwCCefMj+tKVoumcuJeXUL5AZRl85fX3VXgXC0NEmSAQPvzkVath4UE6CAToxmduXOo97DDMAPWidNQB40rRW/oRhMgALrtp/wA1HbMTqiz0JI8/o1a2cKCVgsCD0nn1G1S7WGRtY7w9S3Ic4XU/jRqQaWzONm4eGNRBVp5+Iq7sM41E7z6vMjWOtXCdm2oLMigR1YHz20oF3uxoqkyYEbHWk5jWOvUDb7UFsZWYgnQDJmLaiQI05T7jQ7WOzSJVgdNABAnSRmO5G2/xqWnZ4Z53LZZVWAKCBmJjx5z99ctYKzZzksqZRmO7EMIA1BMEKf8Ams3LoaKHU42Kd+FWPFLLwSrDQQWJ0MjptVe+KuB8gcgqSTCgCQR74InXxoNztayb63hfuAFMgXKwVjl1c6wpMePOiYI2ZDNdcgmSSpggTCzJBgyJiluPYd2n32b/ABCspmkCBO+877aGoWGXE6gF34GOYXECyTCx1IGp/qR9pdqPddLVq01wNmBkSx3+kp0GXWdatsJYQJbS7ZClAIAzIXCwRMyeQ56wJ8HyE6b2PTlst9Y3vCn8K7lue0p81P35qd3yjdgPMim/K7ftr+8KZyiz3PZX3MfuK/jXVumYKMPGVj/VP2Vz5WnWfIE/cKrfSftgYfC3L2YJsqs/CAXYIDxDWCZjnFAEnG9tWLRCtcXO3qopBdo3hRrHU7DmRWfxvaZvki4QiDVUh31B07zKAGPkSo/W0Ixdy72cACgwLnWQ3cy2oiWYkzGpPM67mlbxeB5WcBGnOzz3kHbp/UDJybNFE15sk5cy2DOpIHEeZljMHzFduOpAgowA4bb2WYL1g6D4AVk+8wRVfm8CGzaj5mCIGu/np4URB2eyjOuDDa7dz+sNCNiRzkeYNRRVGswi5RFoqGOphe7XTkVIBbnzpjWhCtlRCdituRptwAZlPiTWXbDYBiCBhOh0tDZjroNOu0GACTNN+T4DYphBmUkkLaPIzyB5jYToPGAKNUxLgBhaZzpLWjMdc7aeFFuXDojgEDfMhuKNNCoUCOm53rINhcADJTBzrGloj1doy5okfYOpFdTB4CAAuDjh1K2pA8tCD1Bnx3gFBRrgYJFkZSeYUIpga6ZRHvNBuJAXIEzAzK2SGHvII+FZc4bs+T83hIzA6i3qICjU6SehG+8aNXDhuz+ElMKvIiLR1AkiSAWGm+s8Q3iAKNf3JcksqnMs57iB2EdIA+BFBe4cuVizgHQFOAgbSuSR8azS4LAQfm8HOWJy25JiV1IERrrpPhSHZ+AIMphNdNFtjXcMCCCo8PtoCjUXFbuxq0MfUFsFFAPslJ38adcaGEFsoGipbyhSdDGZDuPvrLjDYAie7wkERwi0N+nQjqDEj4NaxgYLZMII2kWhoeKSCOkKZ211mgKNp2BYKX8rKAe6JkKATLruV0MUqrfQixh1xD/JxaE2+Lu8vJlicu/MzA3NKtocjKXMyfpdiyMdfBOz6So5gRE7melQbly4riVZj0W0Bry1nbnrUL/qIC2OxRLtwmFXfkMoGsgE/bQ8Pgs/CzsjDVlAnLPQ6SNN4rZUNfRNt9q3WfU3ABuMgGoO2u2xqQ3bUbuZboqwDvsDIEfdVWnYhY8Fw+cMBtvqfvq4wnYFoBRbdWcLudZO3rahdaTaLUZEW72lJA+UoZ1IClZ08Fn4++pS4+xmlHJXwWQCI1JaNPAUxOyLAIDKGdSDCcKAzoHbcjlAGs/A13BKn0QUMhiNIB058p5UbD3RC7T7fDAlXgeqYGUEDbUjbWdetLsvtTDm3mYy6M3DAIIgDciIJOh3+FMxHYVhmEAhSdRmIEnSJGm4j4VaYf0ewoCWzaEgAkywLHpoeIUnQLU2TMJ25hW+bS6EG5KhljaQJXU/gKsMBi8Mpypd9YwuaQHjnlJMjlOn21EwXZmFtMX7hCx4VkZgJ9kNpy3pt7s2yJ+ayhtC3eMDtsgDfZtS2KWouMdfs90Q10BgCSVgTlPTWdoA1mqa2mJu3G7m2baQAHaFYgnVhCzOw6a1zA/JFYm3oSdtbjKQOrerH9GpvbnpE1hLagBWYyQTJyjxiJPgTvzil9D3KO92BdtvddnGd9QgYloMCWMRO+kmrHs/0ZR7NwPcabm7wBuI2JPKRvzpdlTdKXSDn9Y6nJ0nUeGijr5mrWxcNy6QEJRYGaV00knT1fdqZ8AaG2FFLZ9A1NyXvXGtKRCQvkACATp10q5X0Tw1pcqqwjbM2aOZ0bT7PjRO1u0fk4z3HUKPURNXfXqY2ESdqzWI7Wv48LatcCBkGVY1Bb9nkoO2lK2yaV7Gh9HuyVTM6y86A7GNCNOX2VZfJmywJztqWMNAnUE6wI02ipGFwQVQjBgqgQJOpPQ7k/8ANGLLORDMRPOJ1G+mm8fnUN2VZd27SjZQPIAUSuCu1ocwq8+9IO0u+xNySO7sjIh34yStxo5kMuUacm9qtZ6SdqfJ7JK/4jStsb6wTmIn1VGp+G5Fee2rih8itJ4N9SV1YsZ3Jk69axyy2oqKC3nc5kVRMcJJjNlIzTpoNfvpnZ90AKok5pg8gF0B/wA2UnzmlcxQDEnMBl0OXRZg+c6TUXD90ghXIktl4ds3QeBn7etYFB7o+abKTm7pTr0E6jxOvwFObFEd1ocpKiQCfWVozeE5dfGnDH24IkgARsRAgDf3027i1Itsr5VDjwBmQAZ32IjrFG4DGTu1tqGZ2DaTxRIgljyVQZ18OtTLSFbdtiPoBm4oLN65GXLrrPPYmqzCIrLCK5dlFtgRBCqi5yoaIkFRJ55elXZtQwGoJ9VtzMl21n1eUQOnSMcz9Dt4SOzZVY6S76lCXKKRBkNktkT9FgQGjpHjDMYSlm01rXKysS2rMGldh6zMzeG5PKp2MYK41JCk3IjaFIgAab3BtroZJqPhbw7tcvri2qgwd5yQR4ONavG/CjDPFKbGLwOF1lVUSQMu+a5HMkhdT8OdHe5lOuoUKTpJGjkn4QKFh7TkAXFhmU520lZBAiNOm3WnIvestxVCzwsT6xCsGTbcSNuWY1ZiNw9kgAEZGZgMobNABLkz+sQfdHSj4LVmPWP9TEfYRTUtguXHrkNl6QCFBPv1H7RoWAxIXKH4cyrB+idAoAY8yToN6AA4FiAXLaF+IEzAzMPcNv3aMxOTLkJLSzbcAZi0N7pGk6gVHwmHzIyOSsqgPUHvHEfHT31LvuJJJhMwzEGBAQECRyLMPPagC/8AQlpxFw/qbdNLZ+8mlT/Q0D5Q5HNDPmGVfwrldOPykPmea+mzf/ZYlgwlLokHplUjwMb0reJtsFDkL4aZRqJLa+QjWh/9RcKWx+JIAB7wf5uEeX47mqE2mZTIgRwlQOmxFaFRZ6H2mVUKitrlGmpLDyGkRGvh0qHZvd2CjOdZLAmOgjQTERvWf9FsfcTKGkrlIRxoQRsD90RVvhLfesTwsUMc+vMafbTtFarZZ2LyAbwIkARrG4k/Cmdo3GUQQSH2YCTG4XT8qj9q3TbTKHCn9VSwEnYt1NREwTOAxLhZnMRO4BIUECN/tppoLT2QS9jbqIqBJzysgEs3IaAamPd8an4W5fi2brZIUBl4c5aIli3CBME/ZUBbWe5cyZypWA0zJMSF1101O+4qba7Dcr89wgMGiRwhTKroBxMwEk6ATQ2UkSMR2w7MLdkLIMFjDEAe7cmdtPjUbte4Wu5CWuEiWmVW2IAIfwOsgQT1o91rdrIER3Yklj7tw0EBQSeWlMx2HYuo4izsJtjYjNqXPs67SOvWpLuwFzEw7JZMWwM9wqAADHqLyEkR7vCj9mobthHujMpaZkwOLeJ4jsANRzqY/ZZL/OABBxEbLvoXaOIxy22q0tFXWLaz3ewjWSDMA+rA01E8qVgc+Sqy8RaNzJMEDr4QNt+u9V/bfbgSLNpQYGdtSpWOZ215jWNPKrJ7ndjVS3QD3ZmJ5b7fdUF8PbzyYZHOWSQskCTJ3mNzHgIpDfIzmB7IuY24WhwnEpaNFMmAokzsdB0nnW49Hux1wSF3gzsSZKjKBJ3OZjPCJ5DxNj2aEtrKrBAMhQQDtJMniMDfU1nExmJutdkDKGhQeG2sTHTMdtydjQ3ZMYl/f7amSiZyBrk1ny5ac520FQrnawUqt4EE8UMZYEiAug1nTp9xoWHtOlsjMzXLh5jgSBpEbmRMzGtM+SqyAS1xoz8RDTliCZ2zaQJ5VJVL0PQFqD212h3FvPw7gS7ZFE7ktB+6py7VQ+m7AYaSJi4hjxB098xVt0jkMbju03v3M14QzqFRR/2kaZ0PPRS3OSBsormLSHtsolhKhZAEGMxPkBA8WFCW4rPaJyrcdJ3nUDQKDv6zH3Cn+wVmAECnqGYZh8FHxrjbbdmiC4jvZOQIRyn7edDUXuiefXTz0olrEHQNGbQHUDUrmMdYoFy0jusBiHBbOsFRlgamCNdNOep5aJAP+eMaJruY8o589fhXGDkBbgXV1iPA5m+wEUsMq22gA5SAAxYESCRHWfwpY1gwWQTlvLETMhhrpy3BnTemAbAKC1x4Ms8EiQR3ZyrJ2KwCT5xrtUsLqfZLGWJAzBhACEGRrlHKajdmXiLasQwBkgRmzZmLKwykkCDz68qkJqBlgqCFVIjLkYKSSTJIgxEe+uST3Z6+NVFIr8bussIabYBJkark1biaSIJ11ZfOuJc7u4qswAY3IBjiJcMI57FtKl4rDq43kEnM8yBH0ZB4YmQR7Ou9VjQ4SBmbiZmEaZdDDcgbgB/y1tidqji4qFS1dR9rDuy5iSWRWCmQQ5cSrAg7CSNY+wU3DdoKvzaiSAznwBDOvnMEe40XFjKrlNliQBt3al9I3nhECoz4EMmplLRDgCRnIBZQSNSIKac4I51qcpM7plhQYlQgPkrliB55adbUOEnKQB4SG0Kx04Z9xqNhLLi5LvmcHKxAgEBJkDluo08aNh8IFZsogC4GMmf+3H4gDwHhSAjl47yV0Kuwaedq6xiN9yDNSHOYtYCmBaEP9GdQF8wADUK5cZ1Kok3FcpcTMJVbpnPpMjZgN4nnpR0xmcXmWcp1BynN6xtkgbxwEj486YF/6EXw2MvBfo28pHQ96SfjINKn+g2Q4i46gg3LeZgTqDKKARJA0HLxPOlXVj8pD5nn3p9du/L74UPHeaEA+yNqorgukHMrkgECQT6wg19L1yrGpHz52H2e4C50IygkaczVrgLTK5OUySDMGvbqVKkPUeJ9o4UkSEMmOR6mpNvFXcvdnPlJ2gxsB+FeyVyhIamk9keN4O86MwAIC6Lw7SZMadatlxRcAkEnUer093hXp1KnQ1l+DzdsW6uIUHMPZpuGuFL4OX1hGx01O0bV6VSpUV23wYy/flGUDXQzl18v61qN2HhyHDHMAJ4dgZ13re0qKE8qfoYXtG2O8JhgOYBnToJEDnrvrUDs7A2+9lluTML0UdB+Vek1yihPIn6GSv2B3xZS+aPHL9h1pYSwCoDGRmYgRvLHcVraVLSN5vg867cFwOe7AkABQdQBJ1iAJ8JjSp/9n3FtBWuszMpZngc9gABrv+POK21KlpF2m9nF2rPen7Rg2PssrDzUyv2xWjpVTVqjI8qOIRmRiySGbXMNhmC8/I0DD4oSFJtKq3TGVhGTI2UmeckTHOvW67WXYrqVqPJr9233ivmThLNowM8Ea+P5U9cSq5VV10BY8QEk7A/En3V6rFKKOx+Q1Hjz4wcFvMjAKWiRPzbcOsxLaAjxNNu3lbd0LSUUqyj1yTdIk7BdJPNa9iillHQUdj8jUtzzdcbbmO8Uag+uMpOX1VMzGk9NfcB4rHW4Ga5bz5GBghlUNGpB9bUKAOcnTp6ZkHQUsg6Cse6LqdffX0PMzibeXMWEgNC54WFlRzhZUg6eJ5VXAqAwziCWWSwki5dzc+ik/A165kHQfClkHQfCqjw2n1MsvEdoqo8qt9oK2dgyZIJBBHHoOW8ggj4VDwN5gtsO4OfK0aRby5GgkbaAjxgdTXsPdjoPhS7peg+Fadj8mGo8nxVzLmKXEzNIUyu7EE6ExoqDegriluA3bLotzVHUuCARyiYzaAf+q9e7pfZHwFLul9kfAUdj8hqPK8TeUOSjLLWyNxupGTX/ADN/QroxtsFmzKAgyESvKCDvtBmvUu5X2R8BXO4X2V+Apdj8hqMP/wBPivf3crBhkIBB5KUX/UGpVultgbADyFKtYqlQmf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612775" y="-319088"/>
            <a:ext cx="28003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AutoShape 16" descr="data:image/jpeg;base64,/9j/4AAQSkZJRgABAQAAAQABAAD/2wCEAAkGBxQSEhQUEhQWFRUXGCAYGBcYGBwYGhceGBgeGxgcGBcYHSggGBwlHB4cIjEhJSorLi8uGx8zODMtNygtLisBCgoKDg0OGxAQGywmHyQsLCwsLCwsLCwsLCwsLCwsLCwsLCwsLCwsLCwsLCwsLCwsLCwsLCwsLCwsLCwsLCwsLP/AABEIAKsBJgMBIgACEQEDEQH/xAAcAAABBQEBAQAAAAAAAAAAAAADAAIEBQYBBwj/xABFEAACAQIEAwQFCAcHBAMAAAABAhEAAwQSITEiQVEFE2FxBjJSgZEUI0JTobHB0SRicpKT0vAVFjOCssLhB0Oi8RclVP/EABoBAAMBAQEBAAAAAAAAAAAAAAABAgMEBQb/xAAqEQACAgECAwkBAQEBAAAAAAAAAQIRAxIhBDFRExQiMkFSYXGRsSOBBf/aAAwDAQACEQMRAD8AtvSv02xljGX7Vu4AiNCjIpgQDuRrVWP+oWP+tX+Gn5VE9OR/9hif2/8AaKpAte3iwY3BPSuR81n4nKskkpPm/U0//wAg4/61f4aflXf/AJAx/wBav8NPyrMhacFrTu+P2ox73m9z/TTD0/x/1q/w0/Ku/wB/sd9aP4aflWaC07LR2GP2onvmb3P9NJ/f7HfWj+Gn5V0enuO+tH8NPyrN5aUUdhi9qF3zN73+ml/v7jvrR/DT8qX9/cd9aP4aflWbilFHYY/avwXe83vf6aT+/uO+tX+Gn5Uv7+Y760fw0/Ks5lrsUdhj9q/A73n97/TR/wB/Md9av8NPypf38x31o/hp+VZzLVgOx7mWy0D55sqDnpGse+lLFhjzSKhn4mfllJ/9NF2T6TdpYhoS6oUesxtrCz7tT4Uft70sxOH0+UFiND82hk6bALtJA3q59H+zxh7YVZhpJLQDOgOmuv5VgfSS6WfEDhIUpJB3L3UMCYJiDXmznGUvClS+D6LDw8oY12km5P5exd2fS/GFsvylc24UWlk77SPCnH0wxZ9W+s+K2z9w8KqO1gtm8WW2ZKkg+z84VB5xwiNetUV3KtzKkDiCzvvoZ6nVuXIUak96X4inira3+s+hFxI/W/cb8q78pHR/3G/EUVNhTq4zpA/KP1X+H51zvz9W/wD4/wA1HpUAA75vq2+K/wA1LvX9j4sPwmj0qAAZ7nsL73/JaWe57Kfvn+Sj0qAATc6IP8xP+0Ustz2k/dJ/3Ueq7HrdZgbNxRAIg6gmSPdH9RQBKy3PaT9w/wA9LI/tj3L+ZqsIxYPr2dRzncA+rpz8Z9X4TuzFuhT3zKzEzw7AQNBp1mgAptN7Z9wH4isva7Xxjxk7sZlDiV0ysdpz6mPDfpVh6WYy6E7rDBjdYTIy8KjeSzL6xGWQZEk6RWZt9nXAwRe/GUanM0qpaUURiYy6MOsAedaQjfMyySrZF7/aWLzZeCcub1BG8fWUm7Qxihmbu4EnRNYAn6zfeqS7h7qgMy3QZKs2ZzlWTBH6TqZy6eNGXB3jmVu9yxEkuS0jin9Jq9K6GWuXUuEx+L1nu45QvKBv85vM/ZTLfaeLdUZRbhgG1TWCJ5Xd9vtqm7i8M2t3PlOVJeNCQDPyjnpT7mEuIqhO9hYGXjjKNP8A9HIa+4UaV0DXLqaTsrH3mvG3dyxkLCBGzAe0etKq/wBGVPf5jmIa1ILZtsynTNcf8KVZS2ZvB3E8z9N1/T8T+3/tFUwWr301H6fif2/9oqmAr38Xkj9I+S4mX+svt/0aFroFPC10LWhhYyK7FECU4JQFMFFdy0YJTglKxqLAhKcLdHVKdkpWaKBHyUglSMlLLSsegB3c1tr98LisNpwIjsAW2y28oMDnppWc7Iw2e9bH60/u6n7qnd8zY3MDqqlU0iFyuzwOYBH2VwcZK2ke1/5OOoyl1aX5uaDt7tNlRWOhVchWYksQDDeQ++vMcfjQr3YYMGEiR6vd3iQP3YPvrbek7hu5GYMe8ljpDLGmUc9Z4R1rzPtS0yXHzqUJLGGEbk7TXElSPWyS3Ndj8TNq5cy65mBImIDWn+4mqLGsDcxDQQRd0B1jeNfdU3EXX7i6jgrn41EEfRCTruCBNUuKxha5cPJ2BPmJA+809xSaZ9PpsPKnU23sPKnVgUKlSpUAKlSpUAKlSpUAKq+92Nac8YLakgE7ZmzGPeTVhSoAqR6PWRHCdNtZ69d9+f4mj4Xsi1bfOiwYjcnfzqfSoAzPbF64MWAmWCiLxKT6xvNIhh7AHv8ACmtZvKXfPb1Uad230cx+s8aHjksfKL/fm3nzKVzkAhe6WIkzGbP8T41Ewpwpa7L2iO8gTcG3dpoOLaZ+2t4cjlyeZkxrd67aHHbGdQf8NjEwfb1or3LucJNvVWacrfRKjbN+t9lV+CGFm4A1qFeAM4gAIsAcW1OwlvDZ7hm3IaAc+oBRCQDO061ZBO7i7nzZrfq5YyN1n26bZa66nW2OJl9Vj6rsk+tziajYwWAbfEurgGLm/C2h4qI1nDAGCg3OjxqdSfW3J1oAmdh2XS6iuVbLZKghSuzINZJpUD0WCZ7ZQgk4eW4s3NN5J8aVc8+Z1Y/Kec+ma/p2I/b/ANoqpFur30vT9NxH7f8AtFVQSvexPwR+kfJ54/6y+3/QIt08JRglOCVVkKAEJTglHFuni3SstQI4SuhKkd3XRbpWUoAQldyVJW1Tu6pWaaCJkpyWZI1AkxJ2qbZwuY7gdT/wK0OGFlUJBIgjUGIP9RXPm4jRsuZ3cLwLy7z2X9KbCMli6ArTcjfK25MQuo5Hn1qN6W418KyvYjPnyHSZBXNHXUk6Vo1wRe4jWwRD6gk5iM0yY8vhyrK/9ULNy13GbdnuMIOsQojw3ivPlkcpWz2o4o4oVFURrDu+Ga4MyvbcwCSwlWkjKw+z7pp/ZXbCmGKZuKIRju0D1H4d9NDzqDgsZdyiyxMMA66TIgg684IB95oHo3ibfztm6mYM24JU+toNPGmS96L/ANKO1hdtNmR5DKOO0BHtQwEifMVn8b2fhm7t7ea2GPiwABEznO+/OKt+2MTZuWLq289t1ZRBMgyCRHMDRqruzV72wFyoxt3goOqlleJAiNwSaFQnbZ72q3IHEv7p/mruS57a/uH+aipsKdXOaAO7f2//AB/5pdy31h9wX8QaPSoAB3DfWP8ABP5a73B9t/8Ax/lo1KgAHyb9Z/3iPup9u0F2Le9ifvNEpUAZ2/hLdt2TvbqD14Q5VXMzeyZOx5aCZ8GYdrasGbE3CY1BD5WDCF3Gu8/E6ctE9pTuAZiZE7aj7aFcs2/pKnvA5bb0AZ7C2LRW2q4i4BPCoDDiP3bjQ7FtdwK0WEslECli0fSbc6zQs1hQWm0oUSW4QABsSeQrG+k3pRavo1tLq9xqrstyzmuwwGVFd/UPEpMCeWmpTaS3GlZW941653kYIs03Ich8ouMIzMYJcICAIgQR0omTvVVguCADZgCFGaJykwfVJhhz28qjhLIK5bitBJJN2zIBkwsXhGsDyFK5csXEDIyyOJS1y0BsQCfnpyweUE++uR7s6lsiWE71SuXBgBsrQqw2WMwBzTlmV9x867fUuWt5cGJEkqo0UmN8whjxbbRPSo1nE2Xh5XJAZZuWs06ySO/0GWI56mm28TayrmbMhykBrlsuWZp4gMRAA0PhrtFIZJvlge7CYMZgQpVVJEAySC0ADh66sNK7dXIkLbwYACokKrGSco0LctDqevSg2sVbVspbMMsgm7bJMHiLH5RAmRA8D7h2LlpZTNEHMIu2gAuY5VJ+Uc42Gw08SgNF6IWcl8rlsqq2YHdRmPEJzwT4QZ5mlQvQm8rYi5GXMLfzmUqQWJU6Zbj8o1MfZoq68flObJ5jL+lafpl/9v8A2iqvu6vvSa3OLv8A7X4CoAtV7+OXgX0j5bLD/SX2/wCkMW6ItqpIt0VbdU5EqBGFqu93UrJS7upsrSRu6rot1KyUglKx0BW3R8Pgmf1R79h9tHw2FLnQeZ++m9pYkpc7u0uoTO49YmAAo8IEE8tR41hlz6dlzO/heE7XxS2X9JWD7CYK3HuSSSAREaaeArl7uQsBXvMhAiMwYn9neNDFdwF3ikkHQ5yZA31k9B+FUvpCzm+SgJRFdiYZADDZAPak5esa159ts9ukkTO1vTX5Pd7lVAJUGcsFWJI8ttedQ+2kN35HcZsxhjxAEatbLE5tyZ2PQDWsLi8z3mZoMMF6jfL7xNbm/fL4a0SOQAJB0jeQBoTkBgchTqiE9VlD/aE3sF3oUgXOLQBSpeDqDzGsab1N7NtquNzlCO9uN0yQhmdIgllI6b9ay+OsAyVbRV02Mw0aAbaQa0EuMKcjHveEeyNQSdZ5zofzpshbl/icBYuM5g/OLmBAJzQpUR7nkfs1m/RBbi3LtpQSFOYjwBgnMPCNjWg7Dt91YW3cIZiJYlgSouAcOaYXhA2pno/hVwt9WQOFugQFIeBzUkMTE6yRyIBoQ2uTPXVxIjRXP+Uj/UBXe/b6t/in81GFdrEAGd+SD3tH3A0pudEHvJ/AUelQADLc9pP3T/NS7pju5HkAPvBo9KgAHyc83c/Af6QKXyVer/vv+dHpUAA+SJzUHz1++nLh0GyqPICi0qAKT0paLSJOUPcCk5cxAVWuCBtqUA1GxNZ3DIiqALsiND3I/kqX6V27t29w3Si2igUAGQzkqzSGE8LAag8+pqNb7JuqVi+QFBGXjgzzM3JnyI3NawWwHLLacVwAyf8AtDYMcv0eawffSw4tgGLoILMT80DqWOYaLyMiKLc7PvEGL8aQID6eP+JJ+NMXsq4Jy3yskmBmIljJOrk7md6oDmFugopZwGIEjuog89Ip1kWwOG4sSf8Atjckk6+c0+7gLpiL5U9RmM+5mNDfsu7AC3ykGSQDrrJkFiBPh1oA4gVkTvHQNwsRkAhhBjf2tKc19c4GZMuUknuuYKwJ22J+FcPZd0gg3ydQQSDpBkRxb1x+zL5UD5SwIPrDNJ8CC0fZTAtfR9lOIOUg/NGYXL9NfjSrno7h3S/xvn+bOuvtr1J+ylWMuYGc9Ibf6Ve/a/AVBCVa9vJ+k3f2vwFQglerjfhX0eBlXjf2wHd09UouSiBKqyKAZK7kqRkptwhYzGJMCetJyGot7IFkpqMmbKXUHoZ/AHpRHvoADMyYGUTJG4nkah4UFrjM1wDQQhEc4OXqTFc+XPSqJ6HC8Fqd5ORZ9mYpWXMtwQpOgdZ04TInQeYqrPZ5uYsX2IVUXYEcemmbUSNAfGKiYHDtZF1iysO80BBmCeEfE9eVFxmPRgJZ/wB1TGh5BjGsaeFcbtuz14qKgo9BdqOCjodrgK6sAwLcROvOMx06VXelPaDN3LKWUd0S0dSVGo20BYx4edc7euWriQGgwSMywM0RMrJEfnSwiqSjG9bzKSJDqG4jI9eDoNgfGhIJSt0ZK5ojaiTLHrrkI+0n7a1nyrPbsoAAzKX5kqAJE7nmZ0jTwrO9qLlDAqGJOtxYIPPcaT+VaDsS0dW0DFQq5gJCtbyzPWW+NWzCL9EZrHAhTMbZR8ddPdV52Pc7xrZLAS9sxOi93aaAZ5HIKqu1MGMzmQoVsqjeYWZ8ojXxqV2Tg7ovWyWC21dZZWA0UGcsjcITypsmNpmm7EwFwXwxZGsraDM1wpM9IJ6D7qjekHZOIcrctICwholVOVIjKAZIA6VY9oYY5wbcKhWMpMMFZTuDGm0zzPhV8qNiLCd2FOfhYzEKysJIbXp51m2zfSqaN4mw8qdXF2rtZmYqVKlQAqVKlQBHxeIVQQzZZUmegBAJnzYVn7VoKpVcaQTG4lhACrz6AecT1rRX8MjxnUNG0id9/uHwpjdn2iZNtJ/ZFAFbgsXbQl2xOdSBAbSOnv8AtJnppaYzEZLbvvlUt5wJ3pn9nWoju0jplHLaqD0wvXWK4e3cS2j22NyTDsJCgK2uVYLTAnaCObSsCkxWDv32cswFxgrnJddEnZODIfVyjnJ69DNgriIxOZoBMnE3Z0HKEAqNgrFzM03VJU5Ce+cZhAZfKM5HjTbGGvsHRr6mDkPzjayobkNNGitgJlrs25kALOWj1vlN2eu2WPDahWez7rBWDuFZQYOIuTJgjXLG1NNu6vdqbqksSCe9fWFLdNNBFFu4W7lCpcVIja6x0HKCu0aUAEGFckpxZlVTm+U3fpFhtEfRPxoL4e4FdgzNkOvz90erDMBpzXSuYS3ceLoZBntrp3z+LDXL+safbwV3Kys6HN60XnEyIP0elACvYS7mVQxGaSPn7piInX30QdnXdOI7mf0i7rJ05aQNKirh71wI63FWBoDddonf6Ip+XEZyouJIQH/FaNSRPq/qnTx3oAtPRO24vkud7bAcbv6twA+vt7qVd9FLLpeIcqfm2PC5YSXBOhUZdT40qylzAqe2sSPldxDuTp+7P3CmC3UXtkx2k36zH3EW9jpVqEr0IPwo8jNCpsjd3Tb1xUEuwUeJj4damFYrL3znZnYZyDK6eOg6DTl50p5NJeDhu0ZJxHpBaBKKTmgHVGiDsdBQLdp8Ubb5pVWJXKMikgTxBiS0ETy5eNUmMxStdYwQSORDbDTfaB99XfZl91W1bCkZUPnxqNx11mueeRtHo4eHhGXIkNhnW93RFsqCupBkZ7bMTo3WfcabhS73e6C25lteKBEgxm9bfTWj43FMLrHu50QqcpABy5DLRsASfCpZy22L3AoB1UqCSWhs+2sSZ+HSsbOrSVGMsKveCdWZZ5TkkDTYCTy3qux9/ICDIJ4pABBJkEBtJGv2VcYrtBDmItlwdPXAI115T9pqKO0V7vitXMp0grIA819WmmwaiZvt28M9mNAcvlAMMeW5P21DwtolLcxLEzPTMfxmfdV/i8NhLuQ98UAEAEgxJGwMk6rUq16Kp3YVL6EawWEEzJGs7TNVdGLjbMsjfOYloHApIA2GVgBtuNqn3PSK44GaQGIG0gSZgEjT/ipB9Dr6rcCvbuFhEAxznU6j/wBVFT0QxaqpNuQCCcrKSInlP3eFNMhpoce0M9sEohUk5jlAO3VYjb7qkYprTJagHMMrElpA2IlGXYjTQ/Gg4XsfELZINthObhK66SQZ+zlvTO2rL27BlYMCCJ1AZNZjYwaLHTNR/bFu5kt91nQQXIy8e5QEwIlvCrzBekFtV7pbJDAkalTEbAAGdhA2mDXlvZT5MO1zMA2fhk/VQ0DzzH4V6f2Zj8Jh7TK+JC3L5Fy4M0spdQYXKOADlOvOoktioyPQhXa4tdrMQqVKlQAqVKlQAqVKo3aOMFm21wgtlGwiTrAAkgb9TQBJrBdtdpWr1673RtXVe33IcusZ070tvMgSBI5gjlVp2pfv4he71w6TLMlybpAnhELCAmJIJ0BHOaqOzexeC2/fXZKKcvzeUSuwTJAHh5VpGLAI2LRELG3Z4VkxcSTlHLSuYO4q20UpZkKAYuJyEdKV7skWkcrduSxkki2dWIGkpp7qPb7GyiBduHxItk6edurAjYe+gZ1Nu1vn9e3ENIA8+E/EV21cW3b4rVsmTsyH1nMb+YoZ7EFtrQW7cIZyCGFsjVHfYp1FTLvYwYR3rj9lbS/aLdAA1QC4zd1bgqojMkypcnTbZh8K4tod4zdxbgooGtvdWcn/AFCgXewQndqt25BbLqLZ0yk7lPCpFjsFUzRcY5jJJS0TMAfV6aAUACt5LndXFsJlIzb2tQ6iOdEtXrbILgw6wVzf9qYietMwfY4lwbjHK0AlLRPqKedvxpz+jylw5uNIERktRrEyO7g7D4UAT/RZF+UMy28me2W+hr/hgeoT059TSpei9jJibomYUr6iLytNrkUTqxpVlLmBQekVu18quZlI+cMsHhh839EdIoNrtcIoVBnjQM9wSRykncwRrRfSWEv4hpOctpoGy6AaAnTnVCl2+0wVKDUd4o4iAY4eev3VuputiHig3cide7czyl20pXoHAk+MnUQaeO0ROVbVvyJ2jbTLA5VS9o37xRmGUMPVCgA6kDYCSZ1Mmra1hcRcE5ieUAo2Y5j+vKhQNdOc1m/k1T0qoju+R2B7u3mkiCCZPM8KmZ8+tGt9qbgHQ6aWXgf1v/7qsvG8VOr6wAFJnWAdNNta6MDd07y6Qun0mJgDbcRQVZZrjiDJciOtp4PlJAoN3GG566oSFJCwcuwIgbVHuWbZP0nbYMx9XynbrTkuCTChdhMjWOWh8KVDUio7SvBWysia5x0I4T0PPKR5VUpjLScWVwBAhbp+lPXpWtFpbiwwU6yBOg0gmOsVU4jsa00gqYJBME6xIGvvNUjOXUif2sqqB3t4Eaca27oP2g/+6np2kgDlWsXGUAgNhihYMJ9ZZjUj86Gno9h2YqS6+yQfPQyNdJov92QWLJdlSAMuX2cv0weeXpzodAlLmTL94cLOMNbmMsXrls7SDK8M7HeiYXtG5mZED6He3iLbdToLg198bVG7T9Frww1m0rrdyPObVDlI0EGdOXuqsb0fvviLrKhKTAJK6nNw6T1mkqHK0zb2HxOjAuBzD20cwCJ1Rxy8DTR2iy6ObRZvotaup94aZ/resZ/dzFKtlu6edVOo4SHKgRM+rEUTA3e0EIVBcGuksR1mQW0A8aKQtT6F5d+Rj18NhrgkyLdzKQTp6rBRMdDO1WGGwuGtEBLfd5jml0W4YMAcbBo0G2m9RMLg74IOIcuxGiqqtv1ZxMxzHWpdy3lAAsmBy4TGs6AHTWocvQuML3Z6ILB+sf8A8f5a78n6s5/zR91GWu1JmA+Sr1b99/zpww4ExzETJP30WlQBnsR2P3Vrgu3AF0gTs2hhQd5133300oPfWO7H6RcA7zOCZkFSEGpmUH2xWluWwwIYAg7giQfcaC+Ft7lE05lRoOfLSgCobs3Mpc4lxZIkEsdiNcxYxA/Ez4Qu2+0VxPzAzd0x4iGKO8ajJl4gAYM6Zo001IcfjRfCk9x3SElbTSc2jIpbhiMpJyAcxqaiYbDWe6bMLAYSeFQMxOpkPbJA6AT05VnKfQpRA4Tsuyc/HfZRrPyu/nA692GgjrJomA7NsngVrkAcMYu9mgDQLbDQT4TR7GJ7vuyBZRoEhGnzzFbP3RtRcY4YOzGyx3/xAx0GiqGtkR+JqNT6lUQ7fZdt5UtdYE8sVeLiNc2QNG8c6evZqmMrXCBuRi7zPExJtzA6xPvqVZW3lXMmFmNTnB156i2AfgKJaTDMzosZjrooMZQBCSpHKdjMk0an1HRWvhLTCBccMD6zYu8oI+OjeH20Q4NFALd+nQHE3yH/AM7MI9wNSymW2A62bbsv0rnEs7bWwCR5RpRLMiBba0ugELeBmNpzWiSaNT6hRW4js5IDF7mjSoGIusp8rmbffkakYfAq5MF20BgYq8QvXMwPD8KLbuKZN0WwA5BIcM7wY1XuhpM9NBNBcoFbILTS0ibuRtTAGQ22CqB9086NUuoUgFjD2hnOa4Tq2VcRe5QJL59IA6URbNotCu7DLJjFXYTrLBiCPExFHuLKlZsa/S78hgJ1jLbEGJg8t66bgL8XdBQASVv5vcqm3JPPfmKNUuoqH+iWX5Q0MW+bMk3HufSX2yY91KpvYr2ziT3Rn5oyOQ4l2kTSrWLtEPmYP0vuD5bfEPmDaRtsPdVU9wKPXaY+kQPKAatfSpGONxEe1z22GtV39n6TddB01PwKgmffXTexKCWTnjKuo0kcUSD03qxtDpCgH4aeMf0agWgdkDEbHTKPhGtTrWDZtCZEbD8vzpNjQ58YEJ7sZmPP3dY/4qPdLuZKQT1iT5aifOptrAjX1j7gB4c6jX7iAwCCefMj+tKVoumcuJeXUL5AZRl85fX3VXgXC0NEmSAQPvzkVath4UE6CAToxmduXOo97DDMAPWidNQB40rRW/oRhMgALrtp/wA1HbMTqiz0JI8/o1a2cKCVgsCD0nn1G1S7WGRtY7w9S3Ic4XU/jRqQaWzONm4eGNRBVp5+Iq7sM41E7z6vMjWOtXCdm2oLMigR1YHz20oF3uxoqkyYEbHWk5jWOvUDb7UFsZWYgnQDJmLaiQI05T7jQ7WOzSJVgdNABAnSRmO5G2/xqWnZ4Z53LZZVWAKCBmJjx5z99ctYKzZzksqZRmO7EMIA1BMEKf8Ams3LoaKHU42Kd+FWPFLLwSrDQQWJ0MjptVe+KuB8gcgqSTCgCQR74InXxoNztayb63hfuAFMgXKwVjl1c6wpMePOiYI2ZDNdcgmSSpggTCzJBgyJiluPYd2n32b/ABCspmkCBO+877aGoWGXE6gF34GOYXECyTCx1IGp/qR9pdqPddLVq01wNmBkSx3+kp0GXWdatsJYQJbS7ZClAIAzIXCwRMyeQ56wJ8HyE6b2PTlst9Y3vCn8K7lue0p81P35qd3yjdgPMim/K7ftr+8KZyiz3PZX3MfuK/jXVumYKMPGVj/VP2Vz5WnWfIE/cKrfSftgYfC3L2YJsqs/CAXYIDxDWCZjnFAEnG9tWLRCtcXO3qopBdo3hRrHU7DmRWfxvaZvki4QiDVUh31B07zKAGPkSo/W0Ixdy72cACgwLnWQ3cy2oiWYkzGpPM67mlbxeB5WcBGnOzz3kHbp/UDJybNFE15sk5cy2DOpIHEeZljMHzFduOpAgowA4bb2WYL1g6D4AVk+8wRVfm8CGzaj5mCIGu/np4URB2eyjOuDDa7dz+sNCNiRzkeYNRRVGswi5RFoqGOphe7XTkVIBbnzpjWhCtlRCdituRptwAZlPiTWXbDYBiCBhOh0tDZjroNOu0GACTNN+T4DYphBmUkkLaPIzyB5jYToPGAKNUxLgBhaZzpLWjMdc7aeFFuXDojgEDfMhuKNNCoUCOm53rINhcADJTBzrGloj1doy5okfYOpFdTB4CAAuDjh1K2pA8tCD1Bnx3gFBRrgYJFkZSeYUIpga6ZRHvNBuJAXIEzAzK2SGHvII+FZc4bs+T83hIzA6i3qICjU6SehG+8aNXDhuz+ElMKvIiLR1AkiSAWGm+s8Q3iAKNf3JcksqnMs57iB2EdIA+BFBe4cuVizgHQFOAgbSuSR8azS4LAQfm8HOWJy25JiV1IERrrpPhSHZ+AIMphNdNFtjXcMCCCo8PtoCjUXFbuxq0MfUFsFFAPslJ38adcaGEFsoGipbyhSdDGZDuPvrLjDYAie7wkERwi0N+nQjqDEj4NaxgYLZMII2kWhoeKSCOkKZ211mgKNp2BYKX8rKAe6JkKATLruV0MUqrfQixh1xD/JxaE2+Lu8vJlicu/MzA3NKtocjKXMyfpdiyMdfBOz6So5gRE7melQbly4riVZj0W0Bry1nbnrUL/qIC2OxRLtwmFXfkMoGsgE/bQ8Pgs/CzsjDVlAnLPQ6SNN4rZUNfRNt9q3WfU3ABuMgGoO2u2xqQ3bUbuZboqwDvsDIEfdVWnYhY8Fw+cMBtvqfvq4wnYFoBRbdWcLudZO3rahdaTaLUZEW72lJA+UoZ1IClZ08Fn4++pS4+xmlHJXwWQCI1JaNPAUxOyLAIDKGdSDCcKAzoHbcjlAGs/A13BKn0QUMhiNIB058p5UbD3RC7T7fDAlXgeqYGUEDbUjbWdetLsvtTDm3mYy6M3DAIIgDciIJOh3+FMxHYVhmEAhSdRmIEnSJGm4j4VaYf0ewoCWzaEgAkywLHpoeIUnQLU2TMJ25hW+bS6EG5KhljaQJXU/gKsMBi8Mpypd9YwuaQHjnlJMjlOn21EwXZmFtMX7hCx4VkZgJ9kNpy3pt7s2yJ+ayhtC3eMDtsgDfZtS2KWouMdfs90Q10BgCSVgTlPTWdoA1mqa2mJu3G7m2baQAHaFYgnVhCzOw6a1zA/JFYm3oSdtbjKQOrerH9GpvbnpE1hLagBWYyQTJyjxiJPgTvzil9D3KO92BdtvddnGd9QgYloMCWMRO+kmrHs/0ZR7NwPcabm7wBuI2JPKRvzpdlTdKXSDn9Y6nJ0nUeGijr5mrWxcNy6QEJRYGaV00knT1fdqZ8AaG2FFLZ9A1NyXvXGtKRCQvkACATp10q5X0Tw1pcqqwjbM2aOZ0bT7PjRO1u0fk4z3HUKPURNXfXqY2ESdqzWI7Wv48LatcCBkGVY1Bb9nkoO2lK2yaV7Gh9HuyVTM6y86A7GNCNOX2VZfJmywJztqWMNAnUE6wI02ipGFwQVQjBgqgQJOpPQ7k/8ANGLLORDMRPOJ1G+mm8fnUN2VZd27SjZQPIAUSuCu1ocwq8+9IO0u+xNySO7sjIh34yStxo5kMuUacm9qtZ6SdqfJ7JK/4jStsb6wTmIn1VGp+G5Fee2rih8itJ4N9SV1YsZ3Jk69axyy2oqKC3nc5kVRMcJJjNlIzTpoNfvpnZ90AKok5pg8gF0B/wA2UnzmlcxQDEnMBl0OXRZg+c6TUXD90ghXIktl4ds3QeBn7etYFB7o+abKTm7pTr0E6jxOvwFObFEd1ocpKiQCfWVozeE5dfGnDH24IkgARsRAgDf3027i1Itsr5VDjwBmQAZ32IjrFG4DGTu1tqGZ2DaTxRIgljyVQZ18OtTLSFbdtiPoBm4oLN65GXLrrPPYmqzCIrLCK5dlFtgRBCqi5yoaIkFRJ55elXZtQwGoJ9VtzMl21n1eUQOnSMcz9Dt4SOzZVY6S76lCXKKRBkNktkT9FgQGjpHjDMYSlm01rXKysS2rMGldh6zMzeG5PKp2MYK41JCk3IjaFIgAab3BtroZJqPhbw7tcvri2qgwd5yQR4ONavG/CjDPFKbGLwOF1lVUSQMu+a5HMkhdT8OdHe5lOuoUKTpJGjkn4QKFh7TkAXFhmU520lZBAiNOm3WnIvestxVCzwsT6xCsGTbcSNuWY1ZiNw9kgAEZGZgMobNABLkz+sQfdHSj4LVmPWP9TEfYRTUtguXHrkNl6QCFBPv1H7RoWAxIXKH4cyrB+idAoAY8yToN6AA4FiAXLaF+IEzAzMPcNv3aMxOTLkJLSzbcAZi0N7pGk6gVHwmHzIyOSsqgPUHvHEfHT31LvuJJJhMwzEGBAQECRyLMPPagC/8AQlpxFw/qbdNLZ+8mlT/Q0D5Q5HNDPmGVfwrldOPykPmea+mzf/ZYlgwlLokHplUjwMb0reJtsFDkL4aZRqJLa+QjWh/9RcKWx+JIAB7wf5uEeX47mqE2mZTIgRwlQOmxFaFRZ6H2mVUKitrlGmpLDyGkRGvh0qHZvd2CjOdZLAmOgjQTERvWf9FsfcTKGkrlIRxoQRsD90RVvhLfesTwsUMc+vMafbTtFarZZ2LyAbwIkARrG4k/Cmdo3GUQQSH2YCTG4XT8qj9q3TbTKHCn9VSwEnYt1NREwTOAxLhZnMRO4BIUECN/tppoLT2QS9jbqIqBJzysgEs3IaAamPd8an4W5fi2brZIUBl4c5aIli3CBME/ZUBbWe5cyZypWA0zJMSF1101O+4qba7Dcr89wgMGiRwhTKroBxMwEk6ATQ2UkSMR2w7MLdkLIMFjDEAe7cmdtPjUbte4Wu5CWuEiWmVW2IAIfwOsgQT1o91rdrIER3Yklj7tw0EBQSeWlMx2HYuo4izsJtjYjNqXPs67SOvWpLuwFzEw7JZMWwM9wqAADHqLyEkR7vCj9mobthHujMpaZkwOLeJ4jsANRzqY/ZZL/OABBxEbLvoXaOIxy22q0tFXWLaz3ewjWSDMA+rA01E8qVgc+Sqy8RaNzJMEDr4QNt+u9V/bfbgSLNpQYGdtSpWOZ215jWNPKrJ7ndjVS3QD3ZmJ5b7fdUF8PbzyYZHOWSQskCTJ3mNzHgIpDfIzmB7IuY24WhwnEpaNFMmAokzsdB0nnW49Hux1wSF3gzsSZKjKBJ3OZjPCJ5DxNj2aEtrKrBAMhQQDtJMniMDfU1nExmJutdkDKGhQeG2sTHTMdtydjQ3ZMYl/f7amSiZyBrk1ny5ac520FQrnawUqt4EE8UMZYEiAug1nTp9xoWHtOlsjMzXLh5jgSBpEbmRMzGtM+SqyAS1xoz8RDTliCZ2zaQJ5VJVL0PQFqD212h3FvPw7gS7ZFE7ktB+6py7VQ+m7AYaSJi4hjxB098xVt0jkMbju03v3M14QzqFRR/2kaZ0PPRS3OSBsormLSHtsolhKhZAEGMxPkBA8WFCW4rPaJyrcdJ3nUDQKDv6zH3Cn+wVmAECnqGYZh8FHxrjbbdmiC4jvZOQIRyn7edDUXuiefXTz0olrEHQNGbQHUDUrmMdYoFy0jusBiHBbOsFRlgamCNdNOep5aJAP+eMaJruY8o589fhXGDkBbgXV1iPA5m+wEUsMq22gA5SAAxYESCRHWfwpY1gwWQTlvLETMhhrpy3BnTemAbAKC1x4Ms8EiQR3ZyrJ2KwCT5xrtUsLqfZLGWJAzBhACEGRrlHKajdmXiLasQwBkgRmzZmLKwykkCDz68qkJqBlgqCFVIjLkYKSSTJIgxEe+uST3Z6+NVFIr8bussIabYBJkark1biaSIJ11ZfOuJc7u4qswAY3IBjiJcMI57FtKl4rDq43kEnM8yBH0ZB4YmQR7Ou9VjQ4SBmbiZmEaZdDDcgbgB/y1tidqji4qFS1dR9rDuy5iSWRWCmQQ5cSrAg7CSNY+wU3DdoKvzaiSAznwBDOvnMEe40XFjKrlNliQBt3al9I3nhECoz4EMmplLRDgCRnIBZQSNSIKac4I51qcpM7plhQYlQgPkrliB55adbUOEnKQB4SG0Kx04Z9xqNhLLi5LvmcHKxAgEBJkDluo08aNh8IFZsogC4GMmf+3H4gDwHhSAjl47yV0Kuwaedq6xiN9yDNSHOYtYCmBaEP9GdQF8wADUK5cZ1Kok3FcpcTMJVbpnPpMjZgN4nnpR0xmcXmWcp1BynN6xtkgbxwEj486YF/6EXw2MvBfo28pHQ96SfjINKn+g2Q4i46gg3LeZgTqDKKARJA0HLxPOlXVj8pD5nn3p9du/L74UPHeaEA+yNqorgukHMrkgECQT6wg19L1yrGpHz52H2e4C50IygkaczVrgLTK5OUySDMGvbqVKkPUeJ9o4UkSEMmOR6mpNvFXcvdnPlJ2gxsB+FeyVyhIamk9keN4O86MwAIC6Lw7SZMadatlxRcAkEnUer093hXp1KnQ1l+DzdsW6uIUHMPZpuGuFL4OX1hGx01O0bV6VSpUV23wYy/flGUDXQzl18v61qN2HhyHDHMAJ4dgZ13re0qKE8qfoYXtG2O8JhgOYBnToJEDnrvrUDs7A2+9lluTML0UdB+Vek1yihPIn6GSv2B3xZS+aPHL9h1pYSwCoDGRmYgRvLHcVraVLSN5vg867cFwOe7AkABQdQBJ1iAJ8JjSp/9n3FtBWuszMpZngc9gABrv+POK21KlpF2m9nF2rPen7Rg2PssrDzUyv2xWjpVTVqjI8qOIRmRiySGbXMNhmC8/I0DD4oSFJtKq3TGVhGTI2UmeckTHOvW67WXYrqVqPJr9233ivmThLNowM8Ea+P5U9cSq5VV10BY8QEk7A/En3V6rFKKOx+Q1Hjz4wcFvMjAKWiRPzbcOsxLaAjxNNu3lbd0LSUUqyj1yTdIk7BdJPNa9iillHQUdj8jUtzzdcbbmO8Uag+uMpOX1VMzGk9NfcB4rHW4Ga5bz5GBghlUNGpB9bUKAOcnTp6ZkHQUsg6Cse6LqdffX0PMzibeXMWEgNC54WFlRzhZUg6eJ5VXAqAwziCWWSwki5dzc+ik/A165kHQfClkHQfCqjw2n1MsvEdoqo8qt9oK2dgyZIJBBHHoOW8ggj4VDwN5gtsO4OfK0aRby5GgkbaAjxgdTXsPdjoPhS7peg+Fadj8mGo8nxVzLmKXEzNIUyu7EE6ExoqDegriluA3bLotzVHUuCARyiYzaAf+q9e7pfZHwFLul9kfAUdj8hqPK8TeUOSjLLWyNxupGTX/ADN/QroxtsFmzKAgyESvKCDvtBmvUu5X2R8BXO4X2V+Apdj8hqMP/wBPivf3crBhkIBB5KUX/UGpVultgbADyFKtYqlQmf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765175" y="-166688"/>
            <a:ext cx="28003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42" name="Picture 18" descr="http://02.edu-cdn.com/files/static/mcgrawhill-images/9780071434997/f0149-0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230" y="3356992"/>
            <a:ext cx="206114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47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Absolute dating techniques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Assigning a numerical date to a fossil, rock or biological sample</a:t>
            </a:r>
          </a:p>
          <a:p>
            <a:r>
              <a:rPr lang="en-AU" dirty="0" smtClean="0"/>
              <a:t>Radiometric dating</a:t>
            </a:r>
          </a:p>
          <a:p>
            <a:pPr lvl="1"/>
            <a:r>
              <a:rPr lang="en-AU" dirty="0" smtClean="0"/>
              <a:t>Radioactive isotopes decay or lose their radioactivity  in a predictable way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731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44" y="27856"/>
            <a:ext cx="8229600" cy="1143000"/>
          </a:xfrm>
        </p:spPr>
        <p:txBody>
          <a:bodyPr/>
          <a:lstStyle/>
          <a:p>
            <a:r>
              <a:rPr lang="en-AU" dirty="0" err="1" smtClean="0"/>
              <a:t>Radiodating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6588224" cy="5616624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Some elements occur as </a:t>
            </a:r>
            <a:r>
              <a:rPr lang="en-AU" u="sng" dirty="0" smtClean="0"/>
              <a:t>isotopes</a:t>
            </a:r>
            <a:r>
              <a:rPr lang="en-AU" dirty="0" smtClean="0"/>
              <a:t>:</a:t>
            </a:r>
          </a:p>
          <a:p>
            <a:pPr lvl="1"/>
            <a:r>
              <a:rPr lang="en-AU" dirty="0" smtClean="0"/>
              <a:t>Same number of protons </a:t>
            </a:r>
            <a:r>
              <a:rPr lang="en-AU" sz="1800" dirty="0" smtClean="0"/>
              <a:t>(atomic </a:t>
            </a:r>
            <a:r>
              <a:rPr lang="en-AU" sz="1800" b="1" dirty="0" smtClean="0"/>
              <a:t>number</a:t>
            </a:r>
            <a:r>
              <a:rPr lang="en-AU" sz="1800" dirty="0" smtClean="0"/>
              <a:t>)</a:t>
            </a:r>
            <a:endParaRPr lang="en-AU" dirty="0" smtClean="0"/>
          </a:p>
          <a:p>
            <a:pPr lvl="1"/>
            <a:r>
              <a:rPr lang="en-AU" dirty="0" smtClean="0"/>
              <a:t>Different number of neutrons</a:t>
            </a:r>
          </a:p>
          <a:p>
            <a:pPr lvl="1"/>
            <a:r>
              <a:rPr lang="en-AU" dirty="0" smtClean="0"/>
              <a:t>This means a different Atomic </a:t>
            </a:r>
            <a:r>
              <a:rPr lang="en-AU" b="1" dirty="0" smtClean="0"/>
              <a:t>mass</a:t>
            </a:r>
            <a:r>
              <a:rPr lang="en-AU" dirty="0" smtClean="0"/>
              <a:t> </a:t>
            </a:r>
            <a:r>
              <a:rPr lang="en-AU" sz="2000" dirty="0" smtClean="0"/>
              <a:t>(=no of protons + no of neutrons)</a:t>
            </a:r>
            <a:endParaRPr lang="en-AU" dirty="0" smtClean="0"/>
          </a:p>
          <a:p>
            <a:r>
              <a:rPr lang="en-AU" dirty="0" smtClean="0"/>
              <a:t>Some isotopes have unstable nucleus that emits energy in the form of radioactivity at a constant rate (making atom more stable)</a:t>
            </a:r>
          </a:p>
          <a:p>
            <a:r>
              <a:rPr lang="en-AU" b="1" dirty="0" smtClean="0"/>
              <a:t>Half life </a:t>
            </a:r>
            <a:r>
              <a:rPr lang="en-AU" dirty="0" smtClean="0"/>
              <a:t>– is the time taken for half of the radioactive atoms, for that particular element, to decay.</a:t>
            </a:r>
          </a:p>
          <a:p>
            <a:pPr lvl="1"/>
            <a:endParaRPr lang="en-AU" dirty="0"/>
          </a:p>
        </p:txBody>
      </p:sp>
      <p:pic>
        <p:nvPicPr>
          <p:cNvPr id="1026" name="Picture 2" descr="http://www2.estrellamountain.edu/faculty/farabee/biobk/cisotope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21431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30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Carbon-14 dating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Carbon-14 (C-14) is radioactive and breaks down at a regular rate to produce nitrogen-14</a:t>
            </a:r>
          </a:p>
          <a:p>
            <a:r>
              <a:rPr lang="en-AU" dirty="0" smtClean="0"/>
              <a:t>The ratio of C-14 to C-12 is constant in living things and matches the ratio of </a:t>
            </a:r>
            <a:r>
              <a:rPr lang="en-AU" dirty="0"/>
              <a:t>C-14 to C-12 </a:t>
            </a:r>
            <a:r>
              <a:rPr lang="en-AU" dirty="0" smtClean="0"/>
              <a:t>in the atmosphere</a:t>
            </a:r>
          </a:p>
          <a:p>
            <a:r>
              <a:rPr lang="en-AU" dirty="0" smtClean="0"/>
              <a:t>After death, the proportion of C-14 decreases as the isotope decays (and isn’t replaced) </a:t>
            </a:r>
          </a:p>
          <a:p>
            <a:pPr lvl="1"/>
            <a:r>
              <a:rPr lang="en-AU" dirty="0" smtClean="0"/>
              <a:t>As time after death goes on, the </a:t>
            </a:r>
            <a:r>
              <a:rPr lang="en-AU" dirty="0" err="1" smtClean="0"/>
              <a:t>propotion</a:t>
            </a:r>
            <a:r>
              <a:rPr lang="en-AU" dirty="0" smtClean="0"/>
              <a:t> of C-14 to C-12 becomes smaller.</a:t>
            </a:r>
          </a:p>
          <a:p>
            <a:r>
              <a:rPr lang="en-AU" dirty="0" smtClean="0"/>
              <a:t>It is known that the half life of C-14 is 5730 years.</a:t>
            </a:r>
          </a:p>
          <a:p>
            <a:pPr lvl="1"/>
            <a:r>
              <a:rPr lang="en-AU" dirty="0" smtClean="0"/>
              <a:t>So after 5730 years, half the original amount of C-14 will have disappeared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961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2" name="Picture 4" descr="http://www.math.upenn.edu/~deturck/m170/c14/c14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39282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66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Carbon-14 dating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So if using Carbon atoms (with half-life of 5730)</a:t>
            </a:r>
          </a:p>
          <a:p>
            <a:r>
              <a:rPr lang="en-AU" dirty="0" smtClean="0"/>
              <a:t>After 5730 years, the decaying organism should have 50% C-14 and 50% N-14.</a:t>
            </a:r>
          </a:p>
          <a:p>
            <a:r>
              <a:rPr lang="en-AU" dirty="0" smtClean="0"/>
              <a:t>After 11460, the sample should have 25% C-14 and 75% N-14</a:t>
            </a:r>
            <a:endParaRPr lang="en-AU" dirty="0"/>
          </a:p>
        </p:txBody>
      </p:sp>
      <p:pic>
        <p:nvPicPr>
          <p:cNvPr id="4" name="Picture 2" descr="http://commons.wvc.edu/rdawes/G101OCL/Basics/radioactivedecay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3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By measuring the ratio of C-14 to C-12 in a sample of organic material, an estimate of the time since death of the organism that produced this material can be obtained.</a:t>
            </a:r>
          </a:p>
          <a:p>
            <a:r>
              <a:rPr lang="en-AU" dirty="0" smtClean="0"/>
              <a:t>Only useful for organic material about 12000 years old</a:t>
            </a:r>
          </a:p>
          <a:p>
            <a:pPr lvl="1"/>
            <a:r>
              <a:rPr lang="en-AU" dirty="0" smtClean="0"/>
              <a:t>Can be used on material up to 60000 years old but no older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373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AU" dirty="0" smtClean="0"/>
              <a:t>Electron-spin Resonance (ESR)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Useful for ages from 50,000 to 500, 000 years old</a:t>
            </a:r>
          </a:p>
          <a:p>
            <a:r>
              <a:rPr lang="en-AU" dirty="0" smtClean="0"/>
              <a:t>When objects are buried they are bombarded by natural radiation from the soil.</a:t>
            </a:r>
          </a:p>
          <a:p>
            <a:pPr lvl="1"/>
            <a:r>
              <a:rPr lang="en-AU" dirty="0" smtClean="0"/>
              <a:t>When these objects are composed of minerals, this bombardment causes some of the electrons to move from the ground state to a higher energy level and some remain trapped at higher energy levels.</a:t>
            </a:r>
          </a:p>
          <a:p>
            <a:pPr lvl="1"/>
            <a:r>
              <a:rPr lang="en-AU" dirty="0" smtClean="0"/>
              <a:t>The longer the material has been buried, the greater the number of higher energy electrons.</a:t>
            </a:r>
          </a:p>
          <a:p>
            <a:pPr lvl="1"/>
            <a:r>
              <a:rPr lang="en-AU" dirty="0" smtClean="0"/>
              <a:t>Fire, heat, sunlights returns electrons to ground state.</a:t>
            </a:r>
          </a:p>
          <a:p>
            <a:pPr lvl="1"/>
            <a:r>
              <a:rPr lang="en-AU" dirty="0" smtClean="0"/>
              <a:t>ESR can be used to estimate the time since the object had been exposed to sunlight, fire and heat.</a:t>
            </a:r>
          </a:p>
          <a:p>
            <a:r>
              <a:rPr lang="en-AU" dirty="0" smtClean="0"/>
              <a:t>Measurements are taken of:</a:t>
            </a:r>
          </a:p>
          <a:p>
            <a:pPr lvl="1"/>
            <a:r>
              <a:rPr lang="en-AU" dirty="0" smtClean="0"/>
              <a:t>The number of high-energy electrons trapped in the material</a:t>
            </a:r>
          </a:p>
          <a:p>
            <a:pPr lvl="1"/>
            <a:r>
              <a:rPr lang="en-AU" dirty="0" smtClean="0"/>
              <a:t>Radiation owing to unstable isotopes</a:t>
            </a:r>
          </a:p>
          <a:p>
            <a:pPr lvl="1"/>
            <a:r>
              <a:rPr lang="en-AU" dirty="0" smtClean="0"/>
              <a:t>Background radiation in soil in which sample was buried.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809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http://csls-text2.c.u-tokyo.ac.jp/images/fig/fig01_0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9001000" cy="689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8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Geological time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2" name="Picture 4" descr="http://www.math.montana.edu/~nmp/materials/ess/geosphere/inter/activities/exploration/5globe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624"/>
            <a:ext cx="5400600" cy="673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Study Design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evidence for biological evolution over time:</a:t>
            </a:r>
          </a:p>
          <a:p>
            <a:pPr marL="0" indent="0">
              <a:buNone/>
            </a:pPr>
            <a:r>
              <a:rPr lang="en-AU" dirty="0"/>
              <a:t>– the geological time scale; relative and absolute dating techniques</a:t>
            </a:r>
          </a:p>
          <a:p>
            <a:pPr marL="0" indent="0">
              <a:buNone/>
            </a:pPr>
            <a:r>
              <a:rPr lang="en-AU" dirty="0"/>
              <a:t>– the fossil record; biogeography; comparative morphology; molecular </a:t>
            </a:r>
            <a:r>
              <a:rPr lang="en-AU" dirty="0" smtClean="0"/>
              <a:t>homology</a:t>
            </a:r>
          </a:p>
          <a:p>
            <a:r>
              <a:rPr lang="en-AU" dirty="0"/>
              <a:t>determination of evolutionary relationships: comparison of DNA sequences; comparative </a:t>
            </a:r>
            <a:r>
              <a:rPr lang="en-AU" dirty="0" err="1" smtClean="0"/>
              <a:t>genomics;mitochondrial</a:t>
            </a:r>
            <a:r>
              <a:rPr lang="en-AU" dirty="0" smtClean="0"/>
              <a:t> </a:t>
            </a:r>
            <a:r>
              <a:rPr lang="en-AU" dirty="0"/>
              <a:t>DNA; </a:t>
            </a:r>
            <a:r>
              <a:rPr lang="en-AU" dirty="0" smtClean="0"/>
              <a:t>phylogeny</a:t>
            </a:r>
          </a:p>
          <a:p>
            <a:r>
              <a:rPr lang="en-AU" dirty="0"/>
              <a:t>patterns of biological change:</a:t>
            </a:r>
          </a:p>
          <a:p>
            <a:pPr marL="0" indent="0">
              <a:buNone/>
            </a:pPr>
            <a:r>
              <a:rPr lang="en-AU" dirty="0"/>
              <a:t>– allopatric speciation</a:t>
            </a:r>
          </a:p>
          <a:p>
            <a:pPr marL="0" indent="0">
              <a:buNone/>
            </a:pPr>
            <a:r>
              <a:rPr lang="en-AU" dirty="0"/>
              <a:t>– divergent and convergent evolution</a:t>
            </a:r>
          </a:p>
          <a:p>
            <a:pPr marL="0" indent="0">
              <a:buNone/>
            </a:pPr>
            <a:r>
              <a:rPr lang="en-AU" dirty="0"/>
              <a:t>– extinctions</a:t>
            </a:r>
          </a:p>
        </p:txBody>
      </p:sp>
    </p:spTree>
    <p:extLst>
      <p:ext uri="{BB962C8B-B14F-4D97-AF65-F5344CB8AC3E}">
        <p14:creationId xmlns:p14="http://schemas.microsoft.com/office/powerpoint/2010/main" val="303077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Patterns of evolution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094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Divergent Evolution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84784"/>
            <a:ext cx="4546848" cy="4525963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Adaptive radiation</a:t>
            </a:r>
          </a:p>
          <a:p>
            <a:pPr lvl="1"/>
            <a:r>
              <a:rPr lang="en-AU" dirty="0" smtClean="0"/>
              <a:t>The process whereby organisms with a recent common ancestor develop adaptations in response to environmental pressures.</a:t>
            </a:r>
          </a:p>
          <a:p>
            <a:r>
              <a:rPr lang="en-AU" dirty="0" smtClean="0"/>
              <a:t>Divergent evolution</a:t>
            </a:r>
          </a:p>
          <a:p>
            <a:pPr lvl="1"/>
            <a:r>
              <a:rPr lang="en-AU" dirty="0" smtClean="0"/>
              <a:t>Process whereby a population of organisms with a recent common ancestor develops different </a:t>
            </a:r>
            <a:r>
              <a:rPr lang="en-AU" b="1" dirty="0" smtClean="0"/>
              <a:t>adaptations</a:t>
            </a:r>
            <a:r>
              <a:rPr lang="en-AU" dirty="0" smtClean="0"/>
              <a:t> as a result of changed habitats.</a:t>
            </a:r>
            <a:endParaRPr lang="en-AU" dirty="0"/>
          </a:p>
        </p:txBody>
      </p:sp>
      <p:pic>
        <p:nvPicPr>
          <p:cNvPr id="1026" name="Picture 2" descr="http://www.ib.bioninja.com.au/_Media/adaptive_radiation_med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30" y="1988840"/>
            <a:ext cx="4430266" cy="369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1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Homologous structures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1612775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Features of animals that have the same structure but different function.</a:t>
            </a:r>
          </a:p>
          <a:p>
            <a:r>
              <a:rPr lang="en-AU" dirty="0" smtClean="0"/>
              <a:t>Can be used to infer phylogenetic relationships.</a:t>
            </a:r>
            <a:endParaRPr lang="en-AU" dirty="0"/>
          </a:p>
        </p:txBody>
      </p:sp>
      <p:pic>
        <p:nvPicPr>
          <p:cNvPr id="3074" name="Picture 2" descr="http://bio1151.nicerweb.com/Locked/media/ch22/22_17HomologousForelimbs-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90292"/>
            <a:ext cx="6772672" cy="296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6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AU" dirty="0" smtClean="0"/>
              <a:t>Embryology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n-AU" dirty="0" smtClean="0"/>
              <a:t>Structural similarities and differences of embryos of different species.</a:t>
            </a:r>
            <a:endParaRPr lang="en-AU" dirty="0"/>
          </a:p>
        </p:txBody>
      </p:sp>
      <p:sp>
        <p:nvSpPr>
          <p:cNvPr id="4" name="AutoShape 2" descr="data:image/jpeg;base64,/9j/4AAQSkZJRgABAQAAAQABAAD/2wCEAAkGBhQSERUTEhQWFRUWGB8WGBgYGBoaGxwcHBwXIRkfHxsgHCYgIBojIRsaIjEgIycpLSwsHR4xNTAqNSYtLCsBCQoKBQUFDQUFDSkYEhgpKSkpKSkpKSkpKSkpKSkpKSkpKSkpKSkpKSkpKSkpKSkpKSkpKSkpKSkpKSkpKSkpKf/AABEIALgBEwMBIgACEQEDEQH/xAAcAAACAgMBAQAAAAAAAAAAAAAFBgAEAwcIAgH/xABLEAACAgAEBAMDBwcJBwQDAQABAgMRAAQSIQUGEzEiQVEyYXEHFCNCUoGRCDVicqGzwSUzQ3SCkrGy0RUkU3OiwvFjo8PwZJPhNP/EABQBAQAAAAAAAAAAAAAAAAAAAAD/xAAUEQEAAAAAAAAAAAAAAAAAAAAA/9oADAMBAAIRAxEAPwDeOJiYA8R4Tmmd2hzGgOex30rpUeEEEA3qN13I+GAPYmMWVRgihzqYABjVWa3Ne/GDi2XkeFlibQ5qjZHmL3AJFixt+zvgLmJhYTh/EdW+Yh0nbZdwN6q1O+/n6C7xk+ZcR8X08JH1fDRI87OggGuxAIvyI8OAY8TArgeWzKA/OZUk2AXQtetk7Xfb9uCuAmJhd/2dnlFJOlA2NXiYixYJKGtr33+r77y5CDPCRerJAY7JYANqqjQGw86/+9wO4mJilxnOCKCRzIsVKad/ZDEUt+u9bb3gLuJhO4dxTM5gN82niau6yBg62PD3iSxYJvT2uiTvhqyQfpr1Spkoait6SfOr3rAZ8TExMBMTEwB4y+bV2eBkYBRUJALN31Ebqb7UNVe8YA9iYx5ctoXWAGoagO11vXuvGTATEwO45mGSMFHCksBuyKSPRS/hvt3Ha63rGDg8uady03TEdEKEOqzqGk6vhY/07YAxiYmJgJiYWepxFTWmKQFidVi1Filq19/rV3Zqje4HJmyT86VFGkVpqy31r8Roeg39bF0AMYmJgdxSTMAr0FRhR1BjRvVHVb/Z6nf3YAjiYXmz2fsVl4iCftgFR7/FufPb0I87wcyjMUUyAB6GoDtfnXuwGXExMUONSSrETAAX1L3rtqGo7kC6vAX8TC/l+LZsyKHgVUL6PbBNXs2xIA0jt5nz7AsGAmJiYmAmFhJszm1M+WzCRx39EvTDCQDzdjZCv5aACAQdztgtzBq+bSBO5FEgEkKSA5AG5IUk0PTGveVuAz5R2lWMyoukAjXpNF9TqrtZOltFotBbIVmBUg48N5vGpYc3G2VnJ0gP/NyEf8OQEqb+yTfx74YsJHLHAIXyU2X1yy63Zv8AeDqdSfCpogFRqjLDUAxNsQNVYK8h8UM+TUsSWRmiYn1U9t99u2++2++ADcycbjkzvQmzBgysShX0StG8k8nspqQ6wiKLO4FuL7DFnK8YkyOoTdSbKB6TMWJNCGvbbVqIVrUkgigDfdQtcwchSzaIjl3+hlmkGZSSPS8Uxd5AUNydc2FFL331bDBzl/h6ZifLSpmPBl4ej0FZmRqUggNqAfSssYc6PaRBa7rgHmKUMAykEEWCNwQexB9MYeIZ9IInlkbSkal2J8gBZwB5Lg+bnMZMElMvL9DflFIodV/sEuo9wXGPn3KNIMspiefL9cHMRp3ZQrFLG1oJApIOxoA4BX4ccpnUmmzUwfOPc0agl5MvFt0enEpugCHNC2Dbg2LNpzhPkxFHnIS2vwq6uhLVZtV1dRhQvdQV+tftle4dwKTL5859cuY4nnJRZmHV1SIwk0L1Ejijau7ljstA7W5y8Kgz0iTFzaadlKlW6bh1KsVsqH+ulXVXtgDfDeIpPEssZtWFj+I/8bYVuN8UQ8RQzOqZfJJrdmPhM81rEtecipZFf8T34vRQ/Ms1S7QZl6AF0kpB+4aq/b5BRaxx7IbTZWXJZqd3zhzUTxAdNyx8GuU2qBVPSYMPZWxtRwDNnyk0iZnLzrHpj3mKkxsj0Up9keiDtZrXex04t8E4vIZGy+Y0dUKJFZL0SITWoX5g9x7/AE3IPg2XgmyoyJ+iMBJpVVemI3oWpkl0hjqADMSwDHbGbmrJHKQ5aaA75TYBvrx0OqhPkxRSwNVageeAccTHiKUMoZdwQCPgce8AM5k4n83ys0t0VQlfjRqh5nzr3YCQ8lRiPWXcZh6Yu7sQXIGxQmmXy38XowPix95iljGeiOaswRx9SNdLMDNq7kAGyq7i9hd7XgByZxieWSR8wkU8ipJJHbx9YiNqAjiFlUZj7VAbrudsAycL5p6R+b50NDKppXfdJF8mWTsdtjqo+ZAvDRgHkG+f5SszCU1EgqQRuDsy2AQR3B7gjAyKWaThM8UNnMRJJlttiWTwij6laPxOAw8L4dBmp583mdMiGToZfWbUBGItAdrZvMdyPfiZdm4ZK6FHbKt40Yam0DbwlvIqbFud0KeLwEYEcZAkfJPk0nijyR8QaCVANZjFaXCGRvCVKg2TJYujTnxLjrpAzwwtJMlEwWNYDMQCQpbyBIAskDAWuE8bizK6omvzrb/EEgjY7gkdx3x94pxdIAoYjW50otgFj57nso8z5bdyQCAz4+b53LZnSsazr0ZUsahIaZWNbNQUqSN/CncDatNnIoeKTy5oOCI41yx0M4K0TJooGn1beXuO5oPXDeU1zStNnJZ5HkJZF1vF0kJPTpFIINb23n5DFnl7irwZiTI5mQsVpoJHI1PG3YH1YMGF+ZB2G1p/yf5HM5rNjOzNcciyaizrrNNUahVOpdB1EHtR2HY4ZuLywZ2STKBGbMQhzFIwABKaNSalOsKdSAkgX7SnUgIB1wkZ7ONnOInKqZBBEh1vHWkPtSsWBWydQogkaBVBjZrg3F2myAmSzJoYAMPFqXUBqFe0SBYrucJnGZR/siKDJTRCZik0jlt1KkSSO9AnVrCqNQ7lQL2GAZIcpncrKwS54NtItL94IZk0kfaQlSP6MGyS3BOYBmC6FHiljNMjijv2IPmPf8PIgmhDxFhlHbJpHPOK1BX1BmNbltV9vFpJsCsUeK53o5mHNMvTfaHMJdjS4JRgRsVDWL7k6B5DAOeNf/Lo1cGm97x/vF/0w/g41/8ALt+Zpv14/wDOuA585C/OmR/rUP7xMdiDHHnIC3xTI/1qL94uOwxgJiYmJgJiYmJgFzMcMCcRhdDoWRJWdQdmkHQCmuwJXVqIonQu9WDi5RmAzGeiT+b6qzoaI/n11P5fbVvxGLnHOIrFNEx+pFNKb28KhB6erKPvwK+TOA/N2mNEyEWRZsoCt2TZvvfvO2AcCML/AB/hSGWGRS8UjyqjvG2nUoWSgw7N3oEi1JBHbDDgPzXo+bjXsOrCR8RNGQfuq/uOArZA1xHMD7UaMfuCj+P+OGHCXyDnDmXmzB1bsdIY34Tor7tUbmvQjDBxnjXQfLpQYzzCOt7A0sSw+BC99t/eMASeMEUQCPQ7jC7muDdCeBss3TEkgR4zuhCq7bbhlpVcKgOizem98MmE/jXMMeXjOdlJclmXLpZqr06lUbFn76jXhYKCL3ClzvnQmdyoG7M8aV5UJYXavABYA+2SNXsjVZfca+5Q5YmzM68Rz3havoIe+kWG1uassWGoKNlv0oKbj5oZ+J/NI1BiSNuo179Twkaf0QDRP2mA+qcBe5k4TFLC7vasilhIoOpStMCAPaoqDR9BhX50llfggU0JpjGkYF34pFKg2WJYR+0bNkNuRvhl50zLJkZwn85IvRi98kv0cf8A1MD8AcB4Mp85zkUfiEPDzZsUJJitIRv2UEm/eRgG3J5fpxol3pULfwAH8MZsTEwFbPZmJApmZVDOqLqqi7GkAv6xOwwH4xysZHaWKUo7HVW1aiipqVgAyyBAVVm1hSxOk4WflhzJYZWBO/U65O+2krGh2/TlBHvAxsfABeWc9K4linC9SCQxkqxYFSquhs77KwUltyVJ2vAXlQdHiefy4Nq7DMAG9i+m+5JIJY7+4AUBQM8KWs7nCNx9Ff6+g2P7vTP34UFzrNmOIzwtu8qZOMitnZo4mNit1KE7n7OA2KypIrKdLqbVgaYehBHb4g4Uc5yzJlG6+WdNEYJ0OtELZZwrBSLchAzMpchfaHfBrlHIJFlIhGKDDX/e3394FD7sWuPsBlZye3Se67+w37cAD+UiEHKo3mkyMvx3B/YTjLzjzJHloYmeETySuqpGa861myDQAPpuSq/WxS+UGVmhghF65XUUD5kgbjz3OKnGTr4iA3sRS5ZB7gzMyn/9kaD338MB747wSTLSvPGA0buXZo4ScxHamwpDAaCbsjSRqN3Zs5yhxiLNxdZApfZHdabVQBH0oRVc0RenYNY8sH8KvLeXVeIcR0qF8UOwAA/my3l6szE+8k+ZwGTlNDFPncua0rN1Y/cJFVmHwBP7SPLBePgUCuZFhQOTqJCj2vtemrc799z64EcvZzrZzNyD2UYRA+pXwsb9xQjHjkrmaXNvm+qoURzVEAK+johSfUkqxJ7XYHbAfM3kZco6vGZHgUklFttAJkaSoo1BkZiVUFydNlu/fDza/wA54d84jGk0slMDYAdSRQ+t4fhYwf5jnKZWdherpsFA7liCEA/SLEAe8jADnbjaxwtlVA1OFiCgX4nPhQUCLKJIaNbAVgGLgb3loT/6a/5RhI+Xv8zv/wA2P/Nh+yOX6cSJ30qF/AAfwwg/L3+Z3/5sf+bAaC+T3865H+sxf51x2CMcg/Jyt8VyX9YjP4MDjr8YCYmJiYCnxjq9CX5vXW0Hp3XtVt32+87euEjgvypaoQs6quZS1kVuom6+14Vjdg3qoB+4EY2HhK54gyKyo8+RizMxVnLP0kCxppBLySECrZQqm7N+hIBa/wBpycWnaOAa0tVmk0lUCqSQt76V1b6b6hNsdICgbEfg5jyTZfLN03ETJG+wpyp0tsK9o3sK92MXK3H8pmYqybIFjpTGoCmOxYGkbAHyI8J8icG8Br/g3yoAJ085GUzMdJIo2Ja6sDtR9xPfsLrA3mTmts4yQwxl3awkI1KxsaWJsAjwMwLlenGGY27FQrbzTNkw6pmMv13ZWfwxCRlRaBZj3VbYD/wcX+XcllEi15KOFI33uJFS623oA2DY33GA+cq8C+aZZIiQz+1Iw7Fz7Ve7yHuGF35TOESscrmoQx+bOxcL7YVtB1LYItWjXuCKJsEWMPOPLuACSQANyTgNfDn2OdAnUkmZtjFBC6N7wza2I7dlK96urwS4Ryq80q5jOgAIbhy4rRGOy2B4bA2A8gT21EYYIOP5d5Okk0ZfyUMLO17eu2+14I4CY1Jn4p+H5+Wb2epLJIj6QUKPR0MpKkjbuGUhh39lZNt4r55Iyh6wQp5660/fe2A1nNzi0jLK7LPMm0EUK6YhI4ILbuZHlKEgNpCoGbYk0XTkjgz5fKqJv56QmWXe6ZzZF16kk+8tj7wccPVycuYNfbwspYD0G9hfcNsHla9xgPuJiYmARufOHKczDJLqEMsT5Z3UWY2Yq8L9uwde/YEAna8E8rxLPvGKTJkEeHMCZzGQfrCLp3f6HU/t4NcYzMMcLvmSohAty/s18PM3QA7k1W+NfRtweVypEqamFxv1F1MexMTeM3WxK+leWAKZnjAgjOUyb/Oc5MxMklBgHb2nevCKFBU7ABQfCrEWJeU2y3C+jB45o2Wfbu8iMrH32QukeZ2vzwX5dTKIvTyoRdI3WirgeVhgG09q8sGJZAqlmICgWSdgAO5J9MAh8C55TSQrQp4ienPI0OgsSSFfQyspJJAOkgbVsMXc7zXD4WzE0TKGGmLLEzW1iiz0LA2OnSOw77DFbi/GuFO2vMoUs0JWhlVXPn9Iq0SK31dq3rAqCTgUMq6VclxqUmPMujL6hipDr+IwBPl/KyZ/PfPpNQgiGiBD2JGq2r4nv7hX1gMvNPDzHOzsrNBmAqvoJDqRo0slA/SxsgdAN2JcC2CqzhkcxHJGrQsrRkeErWmhttW23asV+NcRhhiLZgjQfDpKlyxO2kIASxP2QDeAW8jzFmhH4ZMjmlGwmadsu3YVrjEUg1b76SBd7Dtilk882uaPLOuYzmZYPNNH/MwgKqqFbfZVG1n2iSdzpxQk49wmR/FlJSb3LrRXuPEGlDJdEAEC9ttxh54FncsV6eXCx1v09HTI8idJAsXtqFj34D1wHga5aDpg2SSzt6se/ffYADfc1ZJJJKJwjq5SWRGlTLTaq1yxl4ZVtyA1MpUhmco2rdWAolWVdnO4AJJoDck9hhVzPNvDcy3RaRZGHYBX1bgeyQNVEVuvce7AD+Jc0CBetmpUlCUUCL0YdW9MSzu7kU1aQao+GwCKPJPCZM9mBxHMoVRSWgVgQzswAaXSSdKUqqi+iqdyCz2sjwHgscmtIFLqTu8c8lEd/bDAEfsw9ZbNJIoaNgy+qmx/5wGXGtfygPzSf+dH/wB2NlY1p+UE1cJ+M8Y/Y5/hgNGfJt+dsl/WE/xx18Mci/JgP5XyX/OX+OOuhgJiYmJgJjWvygcFfM50LE8HUSGOQRz/AM3JomZtLe5gGFUQQHG3fGysar5y4yuWzk7ZiTQklLEdJNdNF1gUy/bVqOsHY6CV2Ajy1y22TbhsZdDMomEhjvS0bAvoG28aMyUT2On7WNh4WcnEP9p6gLAyKBSbJAMr3+NLfrpGGbAInN3KgzWdKNIyx5nKNCw3IDJIjq4A8/CARYsee2KHIT5Xh0z5UZhNDxRsrsdHUl1yrJ4WbwOA0C6O5AB7Cgxc6u6tlniGqVXkKL61E7VQIsEqu140tztLA8zOskrLO8jB1VyF1AGRdJZSQpk07abDrercEOgOYuJnL5WadRqMcbOB33A228/h54XTywXWOTOTzzvJQEXU0RBit0AijcUfGT61pG2M3JmcXNcKWMBSUjOWZRem0XSNiikWultJUVqqtsK3GuLzw8Ggz0NiSKMxjUFYQhnCCQ7G3VaXz79jucAX4/wvKRREPAmSKhSkgAKMQVAVtG7CyBZGoGmFEA4JcI5heNooprZJaEchIcGwNJWUbSISQN9MgsEhgSwVeUOaY+IwHKcRC5rTmOnFMo09WusRIFWmRVRGuTbvXrbZzDlI5eGsMsykQqssRu60BXUX3FpsL8mGAKc08aOVyzSIoeQlY4lPZpHIVAfdZs+4HALP8qtHEcxPm55JkW2a1CeWoJGEqMHsCvir62CWZiHEsgpU6S2lwfsujbi6PmpF0fWj2xWyWcnzUJSQIrRSBZR4hqCtbEUdrry2DKwsgAkMXEeTuHlFabKaga8ZZiwJ3Fvr1Dxed1dYXeC5nM5SH54IjHl1f6WEg30yqnqA6VLMpOkkoDYJLFRhM4fzJmI8ys0uac5pcxLHPl3diiqD4DZOiONnZIgPZo3fpuDhkkOZVunuj6oZVDExkEMC6C6KFgyhqANGveDFDKGUMpsMAQR5g9jj3hZ+TbMl+G5fUbKqU/usQP2VhmwC9zUQJchr3T52A19tRhn6RPwk0V+lpPlgfxPmeJ+IjIusBIXcSUzSalBEYBWl7g2TvQFb4Mc2ws2WtUZzHLDNpUWxEU8UjaR5tpU0PM7YR+OGB8zJxKDTGscPjmnWSJDMtdI6GUGSRQK0kD6v2QCFyHguRglOUi60OcVWzMUpBdkHcJqWw0agBembtRW53wwHNtncg4I0yg9OVVPZkZS2k+astMv2lZfXAzlTjz53MCWiE3ZaKswRkUKkhUaBZBkoOx1MNgATgzwqHpZuWMCldQwHl4Ko/wB11Qe6EYAZl+PunCI5isauiiO/biXpsULkAg9OlLULYDbcjFDjfNUQysOcljLFd8vOgbpDqA+Mpr1eFdyjC7Uhb2OBvFImymWzeV6M7SmZsxlpVVjGjMQIyZD4E07Wt+IErRLEGZDic/EAcvAB04SPbVkBQRmJgmrxM4d3cM9bxx+EEE4Bp4aXy+abXWmYgtQ0qzEhUlVe4Y2sci37XSYUGOPmdmD8agiYEiPKvMnorM4Qk++tgfj64yc95cLAMxekwnxG6PTellF/qnUP0lU9wMY+HzF+IxyE1ryOqq7nqJr3/RNbX9bAWZOPs2ZaIwsYVtJPCWYk6KahY6dGq3Y6gaAU2BThPgWNJpepGNSiSBl2GwIUVKvprF16Htj188nh4owEo+bByZNVaiZAgRANtTB2CgiyBoBqvEei4dlpM4ZlLNJpJrbR4dcR+rd7sKuj3rzwC7xDmV5+GZqOTaeJV6mgg6o2PhdCBRDhWXt3BBA9kZebeP5fKpk4FysUsEzKWVlFLGSAGCEbvve+9iu5sDuJw1OxjGpTFIuwNGN43miFaFUlZMs2yg11iNyTicz8GYcLys0chkMcCxu53DRsgKsQoJIDhBtfhYnxHfAGs3yJw8TS5mbLw9IpGFAXw2NQsIuxdtSKKFmlA99OeUZLMpPG0qwsRFLFISSpYHpHcklHoqDZKuFUUGcYGcKysc+RRM2wZ1DyLKj9WM9Mhn0oT0zpV1jLr3bXv5sf5wyGjL6FF9OClYndtJXTfvWUZdgf18A5q1ixjWP5QzVwpffmEH/TJ/ph35Pz4myOWkHZol/YK/hhG/KJ/NSf1lP8kuA0x8lq3xfJf84H8ATjrgY5J+Sgfyxk/wDm/wDa2OtsBMTExMBMI3OLRRiSbM5f5xBqaKRQU1KXGW6bAOyjutE6gRa998POFLnHLs8OYhUEu/TmjA7sUZA4XcbgIv8AfXATlTLEZl+wEWWij0jcKXeeTQD6IhiUbDDbha5XtcxmkfZqgej3owIvrv4kbDLgFHmLPVn4gBZgys2ZA722yLt/ewoxcmnOKIAY0kihV9TRf8WeZT4btWKZdd+9jfvhg55lCZyMEH/eMpmIgR6xgS194BH8D5ePk6zIkzmeKm0WLJpGfIqIXa/vLscAw8j5CeDJRw5qupHa2GLWt+GySTYBC9z7OBnFeX5cs7Pk4Fnhn1DMZV3VVYkbOuu1G+zL2K+RoU44F8I5khzTypAxfokK7geDUfqhvMgb7bbj1wGpuKcGeBZcvJKw6cQtYAIowXClzSjdVFDxbUpv2zbzwHOZCMPkstL1ZHVpZGsuWYi9Uj2BrYC9OoGgTtV4J83cEEkbTx7TxISjDuaBOk+4+nvo7HCk88UcUWZhRYA2XeS1Cqdl22LJqozH625NC7rAMvycisppuwpUDz/oob7Ejc2e579z3xj5q4G0bDOZfq6hIhnjj8XVisCQaKJLAHWAN7BoamJNvkDLMmQiL+041m/f7P8A0hcCM98rMCZnoxwzzot9SWNbVAt6m9SikG227GrwAnnDjEWblgiy8bulmTMHpOimOHRJpOpV1HwhexrVXmRj1yTPlMhk0cOHzWZy3zkop1aY442dEAslUXUVBJ3YmthStnEs8Bmsm4IMcscyatW1FI5AR67RH7icasn4QiSwrlY1WTNIWJC3azTI0I7+FdGXomiPpWJ3ayG0vk+yJi4fAhqwDddvaaiPdVYYsYcllRFGka+yihB8FAA/wxmwExrjm/OR5jONFJqkOXETQwLZEspk1NY7FQIihJ8KqzE98OXM3H4spl3klkEZohNtRLUaCp3Y+dDyu6G+EflDMvLm8nnZo+n87hl0i9hIShKixdMI2kWz2YjfTuB7h3OU0uZ6TZboKo8QkdWkNmgaUlQux82Pw8yOYk/lBB/6Yv4H5x/pj7nMqr56M14ljtjXkW8O997X0uh32rFLhJ6vEsxIPZQLGP7I2Pc7HXIPL2Dt5kKfyh3I+Vy4cqryKW0kAkGSND3BBAV3sEVv94q8s8zmDJQxpk5JHCgO0fSWJmvxOG1Cg3tVpsBhti/zEcvnKlQrOuXkMMwWyKfQTTCgSjrGTRoAPfphmzRXpE1tpseXl6V+wj7sAB5g4kma4PmJU1BXy8lirYUGDggMLIIYbNRrYkd8HDkgkyGTkzLBGOkRtYvXIaCiwb1WBVeV7VgfzQxyfAZVFFpAyqD4rOYkYgb7mg5/DbAvgjq3FUhmdVh4blUADEACUhF1bmrB1b+oX0wBfieUVJzBGurpqkgJKxnUXpACsdLTspFCrMjMGPcvyzyq2WlaUvp1RrGY0bUhKl21ksgbWS7dq276ibxR535YMpXNRKZSmkvErFWdFaz02BHjI8r3KoQQRva5fyscskWZhzEssZj1hmlkIYNsAys1Cje1AgrgBmTfTxGFKI9sXQ3CNIF3qyAC217feRj1zNwcI8eUgnmhjzTMHiTSyae7hQULxq296CFADbC7xg4EofimpaPg6hI0nv1NQJHncsezGx6DBDmPNu4hz2SZXWJnR7BKsm4JH6IdasdwbGwvADuW+XurIvT0NlYZXIlJdnd0YmoyztpTWWLMCNZX0OzBzuwEBJIFJL39Fid/8YwfuwuScPf5qkkTtWZnGqJfDGrSMbsXbAeanY+Yrt757yqpBHkoPKFo0WyN5voo9wwFHVKa32U0vmoMPyeRFeGZUHv0h5V3s9sJ35RZ/kuL+tJ+7nxsrhuREMMcS9o0VB8FAH8Ma0/KM/NcX9aT93PgNQ/JF+ecn+uf8j46yxyb8kX55yf65/yPjrLATExMTATADnbJlsq0iD6SH6RSDRoUXANjuoO19wp8gQfxr7mPifSkOYlmYO+Y6GXg1tolhWlnQRjwmRj1CGb6wiAI2sKvKXFo0eCSPaMtJlJLkLlT1GkhGo0TtIe4FBW9MbLxqnh8KIkoQgqxtm7Ag0Vlv/htq8deyk4832f+WOKdaEar1odDX327E/pV39GDjywC/wDKpw1mghzCKWfLyhqFWVYaWXfya1H34G/JnmkSdlQ3FPErRNsK6RcKh2Hi6TRv2ApsOHGeJ5ZmOTlkp5E7UTQN0dVFQ2xIBPlfljWWSjORLxqCs2WfrhNVhogxE4UVYUKyOP0Ao+qSQ2fzbmCmTmZe+iv7xAP+OFH5POKRZThWX0I0ryzyRlYwNTSkysbsgCkTufILh5ljTMwd7SRQQfcaKn/A41XmeByZLMrJJaokqy92WORk2VmdQ3iKWp1Kb2J0kkkHrjHN8HzRWQlpMzH9DCB9KxkXw+DuALFk7DCVPljMctkIm1VEkOpewQFTNID3KsY10kUCI7ttQA9cOyJkdvmWVOmZQWcs5WjuE6rKhWFRsY46LFm8exDPHKfKS5NSzsJJ39uTSFFbeFFGyoKHbvQJ8qDNzVIYOHZkw+Ex5d9FbaSEIX8Nvwxrz5OuLvl4DNoiGXSToTgBurGAXIlY7Dp+NQdidK2T4TW2c3llkRo3Fq6lWHqCKP7DjXHCslNwrNSF45JYWjEYZAG1hD9GWOwV1BK0e4oDZQSF3mPiCZ7MxZTLOCkSs88qEaI0dGQ+IGtRjZwB6up+qa+cpZZc1xGbOKgWGICGGgAG0irsEgigOx00sTD2tseV4XNmUMOWyw4flnbXIaCuxJJagK72Nwa2qwPCXnhfDI8vEsUQ0ooof6/HAW8TExMBpznqQS8YCylKj6cUIkBMeuRovaAYEr4y2kEaiiAmlIwx8U4+kqJk5VC52HMQnpxDyjeN+rHfsxtHYo9ixTerxb555HfMyLmICvUGkOjXpkCNqW6I37juNj38jkWbPs5Y5aCN6rUq9Rq+qNTNGCAS3ZvPYeoWOM8TbLqbI+cTk9NbOyrROqj7KKbZgRQuiCVsPxbhT5PguY0ErLIBqb2WHUdVYmt1NO7muzM9YN8B5RMcrT5iQyytV3R7VRJCqGIoUAqgUthiqsGDO5RZY3jcWrqVI9xFHAa65DdBwuGUlkhVnilRmbSsQV0YFB4Q3Upiavc+tYP8NaXM5eCI2VCKMw+4BNeJBVW1962Fm+1Gpw3hucyStl1y0OZy5LEEMqEhr1a0Iok+dXfneL7R57Mp02VcovmyMC5HoCL0/wD3cYAXxuX/AGhxGLKp4oMq/UmN7GUDZf7AIv8ASdR5NgLk8k+V5ieR11RzMyKfsmSNHRq71qSWO+wvyvfYfAeX4snEI4VoeZ8z3/1J+JJNkknHx7l5cyFYO0UsZtJU7j1B9VPocAN/2+2XdsksLySRopiICiMo2oR6jfhIKFTQN6bHehR4Dw48M4aI5nuUhyxXyBZ3et6pAx37XXuxb6vFI2oxwTjYa1YIfPyPY/cR7vI1YeUszmmB4g46YIJjVj4iDYBo6VWwPZ7gdgbLAFiWWPhmdzoUpLOulNxaqzKmoUBRClR2A+iDAAHBPkPMO+SjSNhcEUaHLUlFemt2SNWpzro6guwFVZLrmsgkkTRMo0Mumh6e70rCVleXc5kJi+WUZiIoVWPqdOrcMSVbw333UjdmYgkmwz8qwvbK2oZeGaSRTITfiJKKwIBGgHs1kbWfIYeCwyZriUkrkNFC2sVuA9aYkG/dUt2BAIZyCKAxbmyvEM6xWRVycNkHxLLKwv6oW0Q0K1Fm9phpNimXhHCIstEsMK6UX7ySe5J7lidyTgLmNV/lGfmuL+tJ+7nxtTGqvyjW/kyEeuaX91PgNR/JCP5Zyf67fu3x1jjlH5G/z1lP1n/dSY6uwExMTEwExqrmcxTwJM6ydXLOZowCNDmWaJ6at6DFSRt2ruRWxOYOLrlctLOwsIpNXVnsovyskC/Lvjnnk/NySR59p2JMUSaVugt5iMmh2XuRsPXAbQ4Zw1HysOaTYB5I7rZVE8qRsQKtApCOp7p6aBj38nUrpPKkilbtN+56buqX6kKrWR3bUfPBP5ONMnD2gZdo5ZoWU+YLs2/xWQX8cZODcDMWcNq+reR5DqKvShIyD2tgXZlHZgxqmUkAfPPC87MM3DkvExkhkZS4UldBHgY0BRRLF/V95vGnLmYzeR0iYfPMpIYGlA9vpj4jxAOQCdm7MDe2XmPiYV+KShyp6SQpRNHpaTIaFm9WY0dj2YVscY/kb41GmWMEkqmZpDJdmnD0EIsA7hR5bnbvYANvIuRlhyMcU1601De7I1NR33370e1+XbFp+KtI7JlwraDpeRr0hhVqAK1Eee4AO12CBg4tnXldsrl2KuEDSSCvAGNBVv8ApCLN76RRI8Sg3+E8PEMYjAAA7V6fjf4+d4AS/MUsEgXNIgQmhIhIrYkkqSaUUb8W1XuOzGDirxLIrKhVh8Nr/Z54C8Gz4ysZizEi6Y/YY3snlqO4oeR8lq6qyDJgNxTi7GYZXLlOuU6jMwJEcd1qKgjUxOyrYumJNLRs8b4l0cu8qUxC+D0LMQFuvKyO3ljTHN3MkmXzsxEULwwSwrO7lRmJGkVWLKwqQMBYBQjRS0AARgNqzZXNZf6UZhswq7vE6RKWWh7DKqhXBBIvwm6Ne0C3D+KRzBtBNqaZWBDKasWD6jsex8icUOCzyP1FkcMsTGIkjdq0srX29hgp23IJFdsYs7pjaPMxnYHQ5FUUZgCD+qxDCu1MPrHAMGJiYmA+O4AJJoDcnAyGaeZVdCsKtuAyF3INaSfEoUkfVo9xuKIx8zvEUld8rH45NhKB2jRhZ1HsCVul7mwaqyJnMpMZ0dDcYAtSzKBub9lhdgjZlYbfV7kKGZ4zNlZF+cFJIGYIZFXQ0ZYgKW8RDJqIUkBau6rsyYTeeVnMiKiO8TrR0sAEYNvqUsutHRip76a7eKwy8HnLQpqNsBpb9ZfCfxIv78BhknlmZliPTRTpaSgzFh7QQHw7dizWLBGk9x4bhUqC48zIW7/SBXU/FQB/06fuxUGeeCDSSNUbsrsVLWN2U+0qjUpVizMALI74t8YnkOWDxCQMTGxCAa9JZdYAYEXpJ/DAWOF8S6oZWXRJGdLrd0e4IPmrDcH4g0QQPfEeJrCFLAszsERFFs7EE0B27AkkkAAEkgAnC1yzmnOZQybSPl9MoFVrjZa7bdpH28r7YPZ5Q80YU+KLVIfOgyOi38SSR2vScB8lGaK2phQ+SlXkr4tqS/gAPj54p8E5id5Wy+YVUlALKVPhkUVdA+JXWxaG/UE71e4JM7Ixdi3ioE1fv3CKCPhfn4jhc47nkTNQiiriWPTYoMHYKxVux8LOunYixtRBINmezqxIXbsKAA7kkgKo/SYkAe8jAtchmZfFLMYwdxFFQ0+gMhBZj5EjSPQetvPqGngVuwLSD9ZVAX9jsfu92COAAyZaaAFo5Wkr+jlIIPf6wBcE9gSSNiSDgpwziKzxJKnZhdGrBGzKaJGpSCDR7g4zyrYwF5eURyzwqAq2soAOwLlwwHuuPV2G7nAHcao/KO/NsH9aX91Nja+NS/lHn+T8v/WR+7lwGq/kbH8tZT9Z/wB1Jjq7HKfyL/nvKfGT9zLjqzATExMTALnyhcIfM5CVIyNa6ZVBNA9Ng5U/rAEfeMa/j5BkyXDc7PNp60yoNIOqh1tZJIFFiW7CwAo3Plt/MQ60ZT2YFfxFYXebF6/CcxpO5gZvgyDUR8QVrAYeV/os7nIbFSCPNIN/rKY3/DpIdvtDB3j3Evm+Vnnq+lE8leulSQPvrCJLxdo+KcOYezNlwjGhfj0kAeekswJrzAu6w681cMbM5LMwJ7UsLot7DUVOm/ddYDTfD8rxCFZ2zSEvswYKXOuRm0ldJ06VaQtR3LML9hdPhuRM3JlIhEjSRtDDPEy0dDuqmUDsfE97A6Qug1YsOfMUceZieWNNJeIMxO7gwlXkiZCy/SL0tJBNjzIw1chZjXw3Kse/RVT/AGRp/hgBHFuIzZOPO2wErLHLHKV8NaYYpX03/RsNZB2AZd6utbcvc5umbyzRDNKMzKFR5cx1hmFEmiXXGTSNuSpXcEACwcbu45wkTx1sHU60J7WLBB9UZSyMKNqxwj8D4Rloc2gyWTjXNdMieVkIWJuxGlDoVjRNIRYKV4X1AH+PM6ETrOms0pI8ILnalBJO58rOMHGMnqTUBZG/urz/ANfuxTk5ZywQvmljke9bTOqqVPkVbvGF7LTWO9kkk/OFS/zoEjyQUqo0lNbeLWFYi3StHiNgktuaOArcC4Zryc2UewgZo0ruqMAyVf2NWkfqDCZn+W+tOz5rIdWaNtDTKYUjcoFKHU0wZAyBLDI5FnTXcuPLWbPziSP2gyB79NOgUfOyHH4fcPvOGUVEacrqAp+16ZI1cow9CwuIk99S+hBAPns/mIAMlHE0ubzP0szxt9HDrIXdj4gFVQAxAutXfw4Kx8EWGGfLRgkCFWJ82kYSh286dtKk/d64zcAlZYRKVLZnNsZdLeEgfUVu5RIk0Ke9G9izUSWWAHUTVrlPjkIBAsgACrpRQACk3Qs3uSF3JT640f7ShvxAOM2BfLAIykKE20aCJj6mPwE/fpv78FMAqcb5bk+drmoDIGKlHEbxpZ8IGoujHRSj2dwVUgYu5niOdjZSYcuULBWImaxqIUUGjAO5G19u1k1ijxnieZXMlNLiOgYwhX6UkG19nXqBBNIRQ0ElQWZaWSy3UNzTZiQJ7aQrK0QYrvTvrkcgE00ZA3ugaoGuJlniV69oXt5+lEgbXuDtexwL4XmTFmTCxFSguu1eNQAR96/5GwV4fxGOTwxhwFH1opIwPd4lG/uwtc4ZeRXjaGTpuJFEbUCFaXVCDR2IHUB7EYC4OY4YHm+dMiSdWgotm6faJ9OmwpFktuoOqyKIFiHmSR5IQuVlWOU7PIUXbSTYj1dTatwyrV/dhc4vNNpVcxN7DLqdQsxWSrASJcuA0p3IU6tK+JjVBmDhSyNIXQ6twjmfaWKqLR6FUKdVhrse0D4wFwHvPZfTnIHBoWykfrK1ef2qx4izgyuZlWQSacxJ1FkOjQPo0XTqsMWtTS0xqq2G3vmgnp613ZCGG49pGDfwo+4+V4Ac5ZNWzMGcWRWEcRYxSNpjKeLSyHUCs51FVIB3rtQsHDK8Zhkfpo4L6dWmiDpurojte2EjmrhUkebg0qrJNm4GLihIoRwyq23jVfGFOxRXrfvglyxLNCJ5pW6mWZEkhk1F5JbXbwncMRoGgbF2OkC6F7j/AFDl1naPTJGRNoB1kdNtVXpA1MoKmvM0Ce5ArxiBigkT+ciPUUHYGgQyk+WpSwvyJB8sYMtDI0wkDN0mGutXqBQrtt7gPeWvbLxfjMcGVkzLeKNIzJtvqAFivj64WuT0GZhinyzyQrGZEMD2yBvP2Smsbkhn1FtQJ3GAZJ8q5zKyC9AiZTvteoEeG7J29PPvtWK3CX1ZvMH7Cxp3B8nb/uGM3BZ7LjqmQFiyE0SV21EED2C5YL5UNiR2wfzOcBOyZhAnwkj1FTf6Slh/YQeeAOY1J+Ug3+4Zcf8A5H/xyY23jUH5SLf7nlh/65P4I3+uA1r8ii3xvK+7qH/2ZcdU45Y+RAfy1lvcJf3MmOp8BMTExMAL5p4mcvksxOuxjidwe+4U1+3Cjytmb4TmI2LWI5tm7ilIevcSQ3rbnD1xDIpNE8UgtJFKMPcwIP8AjhBbLRZTiGWySklHgkjdnI1HrFiSaAFlooxQHmMBW5V4aubzeXdpFrK5XLsI/NjpfSw8gote2+wGwONn41J8m8Mnz6EnYjJJ1CP0QItJ3I9tGPu0nYdsbbwGu+LZtouI5sxeEPDEhIGoGZmXphgFN/Rhy2xIQEnasHPk5JXJJC2zQ6oiLvZJJIwew79M+WAHMPKmWXiUeY6bFmlVyurwa+nLblCQtnQtkmtvecNHL8YWWYAAW8hNV360p8v18AS4nxVYFBILM2yotamPn3IAAG5YkADckYXo+aMwuVzGcly8cUaoXiUOWkkYUELUgAVvDXc0RYGMmbTryU1FZZjl6r+ihDtKvpTyIVb1Wge2xbmb/wDyyr5OOmb9HIVv2McAEyXC8xLHBM2ZjkkKAgyxq6qSbLxqojGsggeIGuwYC9XriUiKTDHmGed1Z2Mrlo1jHtyOoKqEWxQXTZpbAJIsx8j5MxBDESncJ1ZGVT56fHQ88KPFeHwQpPHGIIFmmTLFppHRWCx9Zw0urWA1rH3/ABvcLfLWdjXNQyZcvPFMzxPmHnBtiuoaYVtVFxjZtLDzG+5nmLmGdc183yz5ckRhmRpDHJZJqmMbx7jcKdzROwGPknD+m+RjaxI0uuQ6kZmKRv7UmhS9AAatIYir+thZ5r4M83EsxJp6YhjiINEiUSCSNTdbMpZh/ZHqaC3wviKIqsZHyWYntkaaJWibqENpDKiRtZIYDVrXtuo04ZeGySZTJlp2jlneRqMZNSvI56SixY8JRa3pVvsMUuKyniAfJwCLpKqmV5E6iG9441WxZIAYseyldjq2r8icGjKiWUSHMwloKkYsqEUGMQN+F1rxEsaJGqrsDvLEh1ZlT5TagNtg0cZoD0u/24O4D8CFyZhv01X8EU/92DGAGcS5dhnfXJrulHhkkTZW1D2WHnv76F9hWLgaghdNhdOsUGCnqFqHbS2kKAADaiuwIxg5g5nEB0ppLqyl1YEeAhj4TsCbCixem7IxZ4J28JBVQUPibbSbjpfZ8SOCTsfZ7+QFsAOYVt0rv1IhtRJ+lj732rvg/gBxNS+agQXWvqHceyi35fp9Pv8Aa+GAww8vQ5eWIK7szyswDyFiASZWoefjVfEbbsLqhgxmeDxSMWZSGIpirOmoDsG0sNQG+zX3ONYwcaMucy2amUR5gIxNBgDGhlJoH2bVXWifbU9wRjY2X45bL1IzHHIaidiPEe4DL3QsN1B71R0nwkMmdyaRwFY0VVXcKoAH4AYXOIct5fM5RJpIw0mWjkWJrNjRrVQfIi1BojuBhk4tmwEIHtEGgO//AN3xU4FGZMkL/pRIw/VkZyp/usMB9i5ZRXWmcxK/UWEnwK92CNrIDWwUmgxsAUKKZuIMpB/0+O/wvHnIZnqRJJVa0Vq+IB/jiwcAu5d448lNFMLjhV4yDtcem0Wz28DKtn0O+AE0mstHmCrRBunmnWQiNCqjxMoFESIFQs1BHR+xrBTiWUjnTPwyvphbLrrcd1/nwzUPMBRt7sAsjnYcpl42hLRkZVtCzKU6skbaZBIha9TnSR3Is+pDA0cIzWiKORlqXNONKEVpj3KLXkI4vL7RPm2M3NZCwGTb6Nkl99q6n08wDjPwvJhj15DrkK0GBGgKd6QBjSnYkkktQJOwrxzSmrLsn2yqf3mA/jgDGNOflJv/ALtlB6ysfwT/APuNvZjMrGpZ2VFHdmIAFnzJ2xpb8oviEckGU6ciPUj3pYN9VfQ4BJ+Qxb41B7llP/tuP446kxy38h8qrxeJnZVAjk3YgD2CO5+OOnstnEkBMbq4Gx0sGr8DgM2JiYmAmNZ/KZylm3zcWeya62jQAraimiZ3jNMRYJYjbcUNj5bMxMBqHl7mlcvOJwhaGZ3U0PEI5XeeFh66GbMxML7xtvsAdsZTNpKiyRsHRhqVlNgg+YONNc2cGkyE0kYUvl5X6kAG2gkeJUO1MrKrVfZUcXpkVs3yb/KAFdYmXTG76ZO9JI3Z6O62bDLXnqs6WJB75jj/AN5Q/qkVqu1jzg+qQ3dk9nffGflwXNKbPtSn/wB5l/8AjI+7Fbn7wrDIQCA4Q2CdmK2aBB2VWOxxn5MOoSyeTGvP6zSTee/9OB92AwMNHjIJOVzUkrgd+nL1bat70pKH+C0N8C+Juc3PnYvnIR0URwIJGVDaK5Z1Fgg3p1EHYnzAAaOJ5B0lGYgXU1aZY9rdRdaSdhILPfYg0SKBAGbIZeQfQSQroJuHMIT0/UKNSSRir8N6e1D1DyONZqLQmYi0ByY1k6kbgsQxCmm2GxNnbwgVeB+SlZ3jWJmJNyPp6DHTO+pTLE5to+msNmMgi9r3AGwxRrlmM8xkyscx0EsE6su/0URJpYlJZTIWNLqGrSpZc/K+XmmkkZSTJIdRLJ4MvYpyEYvok+oqxvpdUUkKN8A6cPqbNswFJl16aiiBrYC68vCoA+D+WJzQCHyzKCSZgpAG7KoMpA946INefbzwW4dw9IYxGl0LJJ3JJNsxPmxJJJwL5yv5sQsLzMWFdMsGjO/0lp4/D+hubrsTgA3AJoOGQDLlgJGkaRg27KsklRdQrqC0pijsmttiawabLLBNNPrIDoGKHTpsX4txqBoVV7gdrwvtPC2UOXjWZ5G0l/o3M7MpQhn2NNY9pjS0AAQAMEstwObMOWzQ0x2CY7BL1vpNE/R3WxJJqjQvUBHlOM/NxIy6TKzS16KzHp379AS/fgziYmAUeduBx5hgtt1DGWKL7TRofaQHwmRGexffUwPhZgwPg2cKzIuazUcKSKAqRNp6w7xsteOGP2jpJBssg8KjFv5S+H5uWXLjLpLpAYB4SAyyOUA1P7SIFs2NrG+2xo8U5azQgGWkiE2mXqCdbXqXqVuqIwZOoVN66JDKp1NgHSLqQgq0gaIewzOWko7021nSLptRJAFiwSaeUlKxz51hemNtC2fZQFm33rUQAa28AI74q5Tgs83hkHRi21G/pHqvZ8TFAd/EzahvQBOoNXzVdHT0jRp0aaoaaqq9K2wCJnOGvJFFm8xEGIYTAQHwrq06r1G1jdSOpRNGMsAS2GPh+YGcimhzMYDK7I6qxI2a0Kts1gaDqoUdxXkOTq5NGy8kXWy9EI1SP4Ddowjjdrrvagb7HfSozhWQk6zSwrmDJIoXdXihCqaBkaVVeSQrt1Ql0F8PckCXGuGdSRcupPjoHzpP6Rj5A1QB+0R7iPHO/F3iEeUgTMxl06nWy6BunHEy6gFokmiBpA8xvhg4NwjogtI3Umb23qthdKB5KL+/cnFzNZRZAA3cHUpGxU+oPkaJHvBIOxOAVeXeLySxRZdJV1KpZp1UMGj1VCyD2fpRZ8wNEi1YBB3JZ+Rtcc0RVkoa6HSkB7FPFY96tuvazsSjZnhkcazxamiZZGljVk3eQOzRsWU00OolgiItFzYZgSTZ49NmII1ihZJJR4eojLp3ILMrU2hR9zWALsWH3N8bEETy9JpzNMMuiJ3bSraq7japfdY8gdq/ClCp0c0EkbNStlRpa16YgZnItQSGZXJFd2A8hhm/2Kq5dYUNFACjHchwbDHtdncjzth54AZXlNzFIa6coFQamV9DCRpS1j6rSNVbHQi9jsAKcEzMgTpuLljASU7bkKPEDdkMKIvfxb+Yx8z85lzcEI7KTM3fsmy9x31snr2OPKczpRBR1m7MnSctY/RC2w9CNj5HGfl/hjK0k8oqWahp2OlFvQprbVuWNeZrerwBPN5RJUaORQ6OCrKwsEHuCPTHM3yq/JY/DZOtCC2Uc+E9zGT2Rj6ejefY79+n8DOPzQdIx5kBopdSMGrSRodiDZ9FPbe6wHLPIHIE3FJ9EfhiWjLKRso9B6ufJfvOwx1Ny7y7BkYFy+XQIi/ix82Y+bH1/wAAAMCuSMzkUjGVyKlFQaqKmzdWxY92Njvv+GzRgJiYmJgJiYmJgKvEeGx5iNoplDo3cG/xBG4I8iCCMJMvyRRs+87GMjSwMadQr9kyeY95WxQN2Lx9xMA58T4Uk8Rif2T57Egj4gg+hBBBBIIIJGPXDeHLBGI0sgbknckk2SfeT6UPIADbExMBaxUz/CIZxU0Uco7eNFbY9+4OJiYAanJGTVgRAoCqUVAW6aqxtgItWgBjuQF387wZy+WWNQiKqKNgqgAD4AbDHzEwGXExMTATExMTATExMTATExMTATExMTATExMTATExMTAfCMYsvko470IqX30qBddrob4mJgM2JiYmAmJiYmAmPhW++JiYCBAOwx9xMTATExMT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382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data:image/jpeg;base64,/9j/4AAQSkZJRgABAQAAAQABAAD/2wCEAAkGBhQSERUTEhQWFRUWGB8WGBgYGBoaGxwcHBwXIRkfHxsgHCYgIBojIRsaIjEgIycpLSwsHR4xNTAqNSYtLCsBCQoKBQUFDQUFDSkYEhgpKSkpKSkpKSkpKSkpKSkpKSkpKSkpKSkpKSkpKSkpKSkpKSkpKSkpKSkpKSkpKSkpKf/AABEIALgBEwMBIgACEQEDEQH/xAAcAAACAgMBAQAAAAAAAAAAAAAFBgAEAwcIAgH/xABLEAACAgAEBAMDBwcJBwQDAQABAgMRAAQSIQUGEzEiQVEyYXEHFCNCUoGRCDVicqGzwSUzQ3SCkrGy0RUkU3OiwvFjo8PwZJPhNP/EABQBAQAAAAAAAAAAAAAAAAAAAAD/xAAUEQEAAAAAAAAAAAAAAAAAAAAA/9oADAMBAAIRAxEAPwDeOJiYA8R4Tmmd2hzGgOex30rpUeEEEA3qN13I+GAPYmMWVRgihzqYABjVWa3Ne/GDi2XkeFlibQ5qjZHmL3AJFixt+zvgLmJhYTh/EdW+Yh0nbZdwN6q1O+/n6C7xk+ZcR8X08JH1fDRI87OggGuxAIvyI8OAY8TArgeWzKA/OZUk2AXQtetk7Xfb9uCuAmJhd/2dnlFJOlA2NXiYixYJKGtr33+r77y5CDPCRerJAY7JYANqqjQGw86/+9wO4mJilxnOCKCRzIsVKad/ZDEUt+u9bb3gLuJhO4dxTM5gN82niau6yBg62PD3iSxYJvT2uiTvhqyQfpr1Spkoait6SfOr3rAZ8TExMBMTEwB4y+bV2eBkYBRUJALN31Ebqb7UNVe8YA9iYx5ctoXWAGoagO11vXuvGTATEwO45mGSMFHCksBuyKSPRS/hvt3Ha63rGDg8uady03TEdEKEOqzqGk6vhY/07YAxiYmJgJiYWepxFTWmKQFidVi1Filq19/rV3Zqje4HJmyT86VFGkVpqy31r8Roeg39bF0AMYmJgdxSTMAr0FRhR1BjRvVHVb/Z6nf3YAjiYXmz2fsVl4iCftgFR7/FufPb0I87wcyjMUUyAB6GoDtfnXuwGXExMUONSSrETAAX1L3rtqGo7kC6vAX8TC/l+LZsyKHgVUL6PbBNXs2xIA0jt5nz7AsGAmJiYmAmFhJszm1M+WzCRx39EvTDCQDzdjZCv5aACAQdztgtzBq+bSBO5FEgEkKSA5AG5IUk0PTGveVuAz5R2lWMyoukAjXpNF9TqrtZOltFotBbIVmBUg48N5vGpYc3G2VnJ0gP/NyEf8OQEqb+yTfx74YsJHLHAIXyU2X1yy63Zv8AeDqdSfCpogFRqjLDUAxNsQNVYK8h8UM+TUsSWRmiYn1U9t99u2++2++ADcycbjkzvQmzBgysShX0StG8k8nspqQ6wiKLO4FuL7DFnK8YkyOoTdSbKB6TMWJNCGvbbVqIVrUkgigDfdQtcwchSzaIjl3+hlmkGZSSPS8Uxd5AUNydc2FFL331bDBzl/h6ZifLSpmPBl4ej0FZmRqUggNqAfSssYc6PaRBa7rgHmKUMAykEEWCNwQexB9MYeIZ9IInlkbSkal2J8gBZwB5Lg+bnMZMElMvL9DflFIodV/sEuo9wXGPn3KNIMspiefL9cHMRp3ZQrFLG1oJApIOxoA4BX4ccpnUmmzUwfOPc0agl5MvFt0enEpugCHNC2Dbg2LNpzhPkxFHnIS2vwq6uhLVZtV1dRhQvdQV+tftle4dwKTL5859cuY4nnJRZmHV1SIwk0L1Ejijau7ljstA7W5y8Kgz0iTFzaadlKlW6bh1KsVsqH+ulXVXtgDfDeIpPEssZtWFj+I/8bYVuN8UQ8RQzOqZfJJrdmPhM81rEtecipZFf8T34vRQ/Ms1S7QZl6AF0kpB+4aq/b5BRaxx7IbTZWXJZqd3zhzUTxAdNyx8GuU2qBVPSYMPZWxtRwDNnyk0iZnLzrHpj3mKkxsj0Up9keiDtZrXex04t8E4vIZGy+Y0dUKJFZL0SITWoX5g9x7/AE3IPg2XgmyoyJ+iMBJpVVemI3oWpkl0hjqADMSwDHbGbmrJHKQ5aaA75TYBvrx0OqhPkxRSwNVageeAccTHiKUMoZdwQCPgce8AM5k4n83ys0t0VQlfjRqh5nzr3YCQ8lRiPWXcZh6Yu7sQXIGxQmmXy38XowPix95iljGeiOaswRx9SNdLMDNq7kAGyq7i9hd7XgByZxieWSR8wkU8ipJJHbx9YiNqAjiFlUZj7VAbrudsAycL5p6R+b50NDKppXfdJF8mWTsdtjqo+ZAvDRgHkG+f5SszCU1EgqQRuDsy2AQR3B7gjAyKWaThM8UNnMRJJlttiWTwij6laPxOAw8L4dBmp583mdMiGToZfWbUBGItAdrZvMdyPfiZdm4ZK6FHbKt40Yam0DbwlvIqbFud0KeLwEYEcZAkfJPk0nijyR8QaCVANZjFaXCGRvCVKg2TJYujTnxLjrpAzwwtJMlEwWNYDMQCQpbyBIAskDAWuE8bizK6omvzrb/EEgjY7gkdx3x94pxdIAoYjW50otgFj57nso8z5bdyQCAz4+b53LZnSsazr0ZUsahIaZWNbNQUqSN/CncDatNnIoeKTy5oOCI41yx0M4K0TJooGn1beXuO5oPXDeU1zStNnJZ5HkJZF1vF0kJPTpFIINb23n5DFnl7irwZiTI5mQsVpoJHI1PG3YH1YMGF+ZB2G1p/yf5HM5rNjOzNcciyaizrrNNUahVOpdB1EHtR2HY4ZuLywZ2STKBGbMQhzFIwABKaNSalOsKdSAkgX7SnUgIB1wkZ7ONnOInKqZBBEh1vHWkPtSsWBWydQogkaBVBjZrg3F2myAmSzJoYAMPFqXUBqFe0SBYrucJnGZR/siKDJTRCZik0jlt1KkSSO9AnVrCqNQ7lQL2GAZIcpncrKwS54NtItL94IZk0kfaQlSP6MGyS3BOYBmC6FHiljNMjijv2IPmPf8PIgmhDxFhlHbJpHPOK1BX1BmNbltV9vFpJsCsUeK53o5mHNMvTfaHMJdjS4JRgRsVDWL7k6B5DAOeNf/Lo1cGm97x/vF/0w/g41/8ALt+Zpv14/wDOuA585C/OmR/rUP7xMdiDHHnIC3xTI/1qL94uOwxgJiYmJgJiYmJgFzMcMCcRhdDoWRJWdQdmkHQCmuwJXVqIonQu9WDi5RmAzGeiT+b6qzoaI/n11P5fbVvxGLnHOIrFNEx+pFNKb28KhB6erKPvwK+TOA/N2mNEyEWRZsoCt2TZvvfvO2AcCML/AB/hSGWGRS8UjyqjvG2nUoWSgw7N3oEi1JBHbDDgPzXo+bjXsOrCR8RNGQfuq/uOArZA1xHMD7UaMfuCj+P+OGHCXyDnDmXmzB1bsdIY34Tor7tUbmvQjDBxnjXQfLpQYzzCOt7A0sSw+BC99t/eMASeMEUQCPQ7jC7muDdCeBss3TEkgR4zuhCq7bbhlpVcKgOizem98MmE/jXMMeXjOdlJclmXLpZqr06lUbFn76jXhYKCL3ClzvnQmdyoG7M8aV5UJYXavABYA+2SNXsjVZfca+5Q5YmzM68Rz3havoIe+kWG1uassWGoKNlv0oKbj5oZ+J/NI1BiSNuo179Twkaf0QDRP2mA+qcBe5k4TFLC7vasilhIoOpStMCAPaoqDR9BhX50llfggU0JpjGkYF34pFKg2WJYR+0bNkNuRvhl50zLJkZwn85IvRi98kv0cf8A1MD8AcB4Mp85zkUfiEPDzZsUJJitIRv2UEm/eRgG3J5fpxol3pULfwAH8MZsTEwFbPZmJApmZVDOqLqqi7GkAv6xOwwH4xysZHaWKUo7HVW1aiipqVgAyyBAVVm1hSxOk4WflhzJYZWBO/U65O+2krGh2/TlBHvAxsfABeWc9K4linC9SCQxkqxYFSquhs77KwUltyVJ2vAXlQdHiefy4Nq7DMAG9i+m+5JIJY7+4AUBQM8KWs7nCNx9Ff6+g2P7vTP34UFzrNmOIzwtu8qZOMitnZo4mNit1KE7n7OA2KypIrKdLqbVgaYehBHb4g4Uc5yzJlG6+WdNEYJ0OtELZZwrBSLchAzMpchfaHfBrlHIJFlIhGKDDX/e3394FD7sWuPsBlZye3Se67+w37cAD+UiEHKo3mkyMvx3B/YTjLzjzJHloYmeETySuqpGa861myDQAPpuSq/WxS+UGVmhghF65XUUD5kgbjz3OKnGTr4iA3sRS5ZB7gzMyn/9kaD338MB747wSTLSvPGA0buXZo4ScxHamwpDAaCbsjSRqN3Zs5yhxiLNxdZApfZHdabVQBH0oRVc0RenYNY8sH8KvLeXVeIcR0qF8UOwAA/my3l6szE+8k+ZwGTlNDFPncua0rN1Y/cJFVmHwBP7SPLBePgUCuZFhQOTqJCj2vtemrc799z64EcvZzrZzNyD2UYRA+pXwsb9xQjHjkrmaXNvm+qoURzVEAK+johSfUkqxJ7XYHbAfM3kZco6vGZHgUklFttAJkaSoo1BkZiVUFydNlu/fDza/wA54d84jGk0slMDYAdSRQ+t4fhYwf5jnKZWdherpsFA7liCEA/SLEAe8jADnbjaxwtlVA1OFiCgX4nPhQUCLKJIaNbAVgGLgb3loT/6a/5RhI+Xv8zv/wA2P/Nh+yOX6cSJ30qF/AAfwwg/L3+Z3/5sf+bAaC+T3865H+sxf51x2CMcg/Jyt8VyX9YjP4MDjr8YCYmJiYCnxjq9CX5vXW0Hp3XtVt32+87euEjgvypaoQs6quZS1kVuom6+14Vjdg3qoB+4EY2HhK54gyKyo8+RizMxVnLP0kCxppBLySECrZQqm7N+hIBa/wBpycWnaOAa0tVmk0lUCqSQt76V1b6b6hNsdICgbEfg5jyTZfLN03ETJG+wpyp0tsK9o3sK92MXK3H8pmYqybIFjpTGoCmOxYGkbAHyI8J8icG8Br/g3yoAJ085GUzMdJIo2Ja6sDtR9xPfsLrA3mTmts4yQwxl3awkI1KxsaWJsAjwMwLlenGGY27FQrbzTNkw6pmMv13ZWfwxCRlRaBZj3VbYD/wcX+XcllEi15KOFI33uJFS623oA2DY33GA+cq8C+aZZIiQz+1Iw7Fz7Ve7yHuGF35TOESscrmoQx+bOxcL7YVtB1LYItWjXuCKJsEWMPOPLuACSQANyTgNfDn2OdAnUkmZtjFBC6N7wza2I7dlK96urwS4Ryq80q5jOgAIbhy4rRGOy2B4bA2A8gT21EYYIOP5d5Okk0ZfyUMLO17eu2+14I4CY1Jn4p+H5+Wb2epLJIj6QUKPR0MpKkjbuGUhh39lZNt4r55Iyh6wQp5660/fe2A1nNzi0jLK7LPMm0EUK6YhI4ILbuZHlKEgNpCoGbYk0XTkjgz5fKqJv56QmWXe6ZzZF16kk+8tj7wccPVycuYNfbwspYD0G9hfcNsHla9xgPuJiYmARufOHKczDJLqEMsT5Z3UWY2Yq8L9uwde/YEAna8E8rxLPvGKTJkEeHMCZzGQfrCLp3f6HU/t4NcYzMMcLvmSohAty/s18PM3QA7k1W+NfRtweVypEqamFxv1F1MexMTeM3WxK+leWAKZnjAgjOUyb/Oc5MxMklBgHb2nevCKFBU7ABQfCrEWJeU2y3C+jB45o2Wfbu8iMrH32QukeZ2vzwX5dTKIvTyoRdI3WirgeVhgG09q8sGJZAqlmICgWSdgAO5J9MAh8C55TSQrQp4ienPI0OgsSSFfQyspJJAOkgbVsMXc7zXD4WzE0TKGGmLLEzW1iiz0LA2OnSOw77DFbi/GuFO2vMoUs0JWhlVXPn9Iq0SK31dq3rAqCTgUMq6VclxqUmPMujL6hipDr+IwBPl/KyZ/PfPpNQgiGiBD2JGq2r4nv7hX1gMvNPDzHOzsrNBmAqvoJDqRo0slA/SxsgdAN2JcC2CqzhkcxHJGrQsrRkeErWmhttW23asV+NcRhhiLZgjQfDpKlyxO2kIASxP2QDeAW8jzFmhH4ZMjmlGwmadsu3YVrjEUg1b76SBd7Dtilk882uaPLOuYzmZYPNNH/MwgKqqFbfZVG1n2iSdzpxQk49wmR/FlJSb3LrRXuPEGlDJdEAEC9ttxh54FncsV6eXCx1v09HTI8idJAsXtqFj34D1wHga5aDpg2SSzt6se/ffYADfc1ZJJJKJwjq5SWRGlTLTaq1yxl4ZVtyA1MpUhmco2rdWAolWVdnO4AJJoDck9hhVzPNvDcy3RaRZGHYBX1bgeyQNVEVuvce7AD+Jc0CBetmpUlCUUCL0YdW9MSzu7kU1aQao+GwCKPJPCZM9mBxHMoVRSWgVgQzswAaXSSdKUqqi+iqdyCz2sjwHgscmtIFLqTu8c8lEd/bDAEfsw9ZbNJIoaNgy+qmx/5wGXGtfygPzSf+dH/wB2NlY1p+UE1cJ+M8Y/Y5/hgNGfJt+dsl/WE/xx18Mci/JgP5XyX/OX+OOuhgJiYmJgJjWvygcFfM50LE8HUSGOQRz/AM3JomZtLe5gGFUQQHG3fGysar5y4yuWzk7ZiTQklLEdJNdNF1gUy/bVqOsHY6CV2Ajy1y22TbhsZdDMomEhjvS0bAvoG28aMyUT2On7WNh4WcnEP9p6gLAyKBSbJAMr3+NLfrpGGbAInN3KgzWdKNIyx5nKNCw3IDJIjq4A8/CARYsee2KHIT5Xh0z5UZhNDxRsrsdHUl1yrJ4WbwOA0C6O5AB7Cgxc6u6tlniGqVXkKL61E7VQIsEqu140tztLA8zOskrLO8jB1VyF1AGRdJZSQpk07abDrercEOgOYuJnL5WadRqMcbOB33A228/h54XTywXWOTOTzzvJQEXU0RBit0AijcUfGT61pG2M3JmcXNcKWMBSUjOWZRem0XSNiikWultJUVqqtsK3GuLzw8Ggz0NiSKMxjUFYQhnCCQ7G3VaXz79jucAX4/wvKRREPAmSKhSkgAKMQVAVtG7CyBZGoGmFEA4JcI5heNooprZJaEchIcGwNJWUbSISQN9MgsEhgSwVeUOaY+IwHKcRC5rTmOnFMo09WusRIFWmRVRGuTbvXrbZzDlI5eGsMsykQqssRu60BXUX3FpsL8mGAKc08aOVyzSIoeQlY4lPZpHIVAfdZs+4HALP8qtHEcxPm55JkW2a1CeWoJGEqMHsCvir62CWZiHEsgpU6S2lwfsujbi6PmpF0fWj2xWyWcnzUJSQIrRSBZR4hqCtbEUdrry2DKwsgAkMXEeTuHlFabKaga8ZZiwJ3Fvr1Dxed1dYXeC5nM5SH54IjHl1f6WEg30yqnqA6VLMpOkkoDYJLFRhM4fzJmI8ys0uac5pcxLHPl3diiqD4DZOiONnZIgPZo3fpuDhkkOZVunuj6oZVDExkEMC6C6KFgyhqANGveDFDKGUMpsMAQR5g9jj3hZ+TbMl+G5fUbKqU/usQP2VhmwC9zUQJchr3T52A19tRhn6RPwk0V+lpPlgfxPmeJ+IjIusBIXcSUzSalBEYBWl7g2TvQFb4Mc2ws2WtUZzHLDNpUWxEU8UjaR5tpU0PM7YR+OGB8zJxKDTGscPjmnWSJDMtdI6GUGSRQK0kD6v2QCFyHguRglOUi60OcVWzMUpBdkHcJqWw0agBembtRW53wwHNtncg4I0yg9OVVPZkZS2k+astMv2lZfXAzlTjz53MCWiE3ZaKswRkUKkhUaBZBkoOx1MNgATgzwqHpZuWMCldQwHl4Ko/wB11Qe6EYAZl+PunCI5isauiiO/biXpsULkAg9OlLULYDbcjFDjfNUQysOcljLFd8vOgbpDqA+Mpr1eFdyjC7Uhb2OBvFImymWzeV6M7SmZsxlpVVjGjMQIyZD4E07Wt+IErRLEGZDic/EAcvAB04SPbVkBQRmJgmrxM4d3cM9bxx+EEE4Bp4aXy+abXWmYgtQ0qzEhUlVe4Y2sci37XSYUGOPmdmD8agiYEiPKvMnorM4Qk++tgfj64yc95cLAMxekwnxG6PTellF/qnUP0lU9wMY+HzF+IxyE1ryOqq7nqJr3/RNbX9bAWZOPs2ZaIwsYVtJPCWYk6KahY6dGq3Y6gaAU2BThPgWNJpepGNSiSBl2GwIUVKvprF16Htj188nh4owEo+bByZNVaiZAgRANtTB2CgiyBoBqvEei4dlpM4ZlLNJpJrbR4dcR+rd7sKuj3rzwC7xDmV5+GZqOTaeJV6mgg6o2PhdCBRDhWXt3BBA9kZebeP5fKpk4FysUsEzKWVlFLGSAGCEbvve+9iu5sDuJw1OxjGpTFIuwNGN43miFaFUlZMs2yg11iNyTicz8GYcLys0chkMcCxu53DRsgKsQoJIDhBtfhYnxHfAGs3yJw8TS5mbLw9IpGFAXw2NQsIuxdtSKKFmlA99OeUZLMpPG0qwsRFLFISSpYHpHcklHoqDZKuFUUGcYGcKysc+RRM2wZ1DyLKj9WM9Mhn0oT0zpV1jLr3bXv5sf5wyGjL6FF9OClYndtJXTfvWUZdgf18A5q1ixjWP5QzVwpffmEH/TJ/ph35Pz4myOWkHZol/YK/hhG/KJ/NSf1lP8kuA0x8lq3xfJf84H8ATjrgY5J+Sgfyxk/wDm/wDa2OtsBMTExMBMI3OLRRiSbM5f5xBqaKRQU1KXGW6bAOyjutE6gRa998POFLnHLs8OYhUEu/TmjA7sUZA4XcbgIv8AfXATlTLEZl+wEWWij0jcKXeeTQD6IhiUbDDbha5XtcxmkfZqgej3owIvrv4kbDLgFHmLPVn4gBZgys2ZA722yLt/ewoxcmnOKIAY0kihV9TRf8WeZT4btWKZdd+9jfvhg55lCZyMEH/eMpmIgR6xgS194BH8D5ePk6zIkzmeKm0WLJpGfIqIXa/vLscAw8j5CeDJRw5qupHa2GLWt+GySTYBC9z7OBnFeX5cs7Pk4Fnhn1DMZV3VVYkbOuu1G+zL2K+RoU44F8I5khzTypAxfokK7geDUfqhvMgb7bbj1wGpuKcGeBZcvJKw6cQtYAIowXClzSjdVFDxbUpv2zbzwHOZCMPkstL1ZHVpZGsuWYi9Uj2BrYC9OoGgTtV4J83cEEkbTx7TxISjDuaBOk+4+nvo7HCk88UcUWZhRYA2XeS1Cqdl22LJqozH625NC7rAMvycisppuwpUDz/oob7Ejc2e579z3xj5q4G0bDOZfq6hIhnjj8XVisCQaKJLAHWAN7BoamJNvkDLMmQiL+041m/f7P8A0hcCM98rMCZnoxwzzot9SWNbVAt6m9SikG227GrwAnnDjEWblgiy8bulmTMHpOimOHRJpOpV1HwhexrVXmRj1yTPlMhk0cOHzWZy3zkop1aY442dEAslUXUVBJ3YmthStnEs8Bmsm4IMcscyatW1FI5AR67RH7icasn4QiSwrlY1WTNIWJC3azTI0I7+FdGXomiPpWJ3ayG0vk+yJi4fAhqwDddvaaiPdVYYsYcllRFGka+yihB8FAA/wxmwExrjm/OR5jONFJqkOXETQwLZEspk1NY7FQIihJ8KqzE98OXM3H4spl3klkEZohNtRLUaCp3Y+dDyu6G+EflDMvLm8nnZo+n87hl0i9hIShKixdMI2kWz2YjfTuB7h3OU0uZ6TZboKo8QkdWkNmgaUlQux82Pw8yOYk/lBB/6Yv4H5x/pj7nMqr56M14ljtjXkW8O997X0uh32rFLhJ6vEsxIPZQLGP7I2Pc7HXIPL2Dt5kKfyh3I+Vy4cqryKW0kAkGSND3BBAV3sEVv94q8s8zmDJQxpk5JHCgO0fSWJmvxOG1Cg3tVpsBhti/zEcvnKlQrOuXkMMwWyKfQTTCgSjrGTRoAPfphmzRXpE1tpseXl6V+wj7sAB5g4kma4PmJU1BXy8lirYUGDggMLIIYbNRrYkd8HDkgkyGTkzLBGOkRtYvXIaCiwb1WBVeV7VgfzQxyfAZVFFpAyqD4rOYkYgb7mg5/DbAvgjq3FUhmdVh4blUADEACUhF1bmrB1b+oX0wBfieUVJzBGurpqkgJKxnUXpACsdLTspFCrMjMGPcvyzyq2WlaUvp1RrGY0bUhKl21ksgbWS7dq276ibxR535YMpXNRKZSmkvErFWdFaz02BHjI8r3KoQQRva5fyscskWZhzEssZj1hmlkIYNsAys1Cje1AgrgBmTfTxGFKI9sXQ3CNIF3qyAC217feRj1zNwcI8eUgnmhjzTMHiTSyae7hQULxq296CFADbC7xg4EofimpaPg6hI0nv1NQJHncsezGx6DBDmPNu4hz2SZXWJnR7BKsm4JH6IdasdwbGwvADuW+XurIvT0NlYZXIlJdnd0YmoyztpTWWLMCNZX0OzBzuwEBJIFJL39Fid/8YwfuwuScPf5qkkTtWZnGqJfDGrSMbsXbAeanY+Yrt757yqpBHkoPKFo0WyN5voo9wwFHVKa32U0vmoMPyeRFeGZUHv0h5V3s9sJ35RZ/kuL+tJ+7nxsrhuREMMcS9o0VB8FAH8Ma0/KM/NcX9aT93PgNQ/JF+ecn+uf8j46yxyb8kX55yf65/yPjrLATExMTATADnbJlsq0iD6SH6RSDRoUXANjuoO19wp8gQfxr7mPifSkOYlmYO+Y6GXg1tolhWlnQRjwmRj1CGb6wiAI2sKvKXFo0eCSPaMtJlJLkLlT1GkhGo0TtIe4FBW9MbLxqnh8KIkoQgqxtm7Ag0Vlv/htq8deyk4832f+WOKdaEar1odDX327E/pV39GDjywC/wDKpw1mghzCKWfLyhqFWVYaWXfya1H34G/JnmkSdlQ3FPErRNsK6RcKh2Hi6TRv2ApsOHGeJ5ZmOTlkp5E7UTQN0dVFQ2xIBPlfljWWSjORLxqCs2WfrhNVhogxE4UVYUKyOP0Ao+qSQ2fzbmCmTmZe+iv7xAP+OFH5POKRZThWX0I0ryzyRlYwNTSkysbsgCkTufILh5ljTMwd7SRQQfcaKn/A41XmeByZLMrJJaokqy92WORk2VmdQ3iKWp1Kb2J0kkkHrjHN8HzRWQlpMzH9DCB9KxkXw+DuALFk7DCVPljMctkIm1VEkOpewQFTNID3KsY10kUCI7ttQA9cOyJkdvmWVOmZQWcs5WjuE6rKhWFRsY46LFm8exDPHKfKS5NSzsJJ39uTSFFbeFFGyoKHbvQJ8qDNzVIYOHZkw+Ex5d9FbaSEIX8Nvwxrz5OuLvl4DNoiGXSToTgBurGAXIlY7Dp+NQdidK2T4TW2c3llkRo3Fq6lWHqCKP7DjXHCslNwrNSF45JYWjEYZAG1hD9GWOwV1BK0e4oDZQSF3mPiCZ7MxZTLOCkSs88qEaI0dGQ+IGtRjZwB6up+qa+cpZZc1xGbOKgWGICGGgAG0irsEgigOx00sTD2tseV4XNmUMOWyw4flnbXIaCuxJJagK72Nwa2qwPCXnhfDI8vEsUQ0ooof6/HAW8TExMBpznqQS8YCylKj6cUIkBMeuRovaAYEr4y2kEaiiAmlIwx8U4+kqJk5VC52HMQnpxDyjeN+rHfsxtHYo9ixTerxb555HfMyLmICvUGkOjXpkCNqW6I37juNj38jkWbPs5Y5aCN6rUq9Rq+qNTNGCAS3ZvPYeoWOM8TbLqbI+cTk9NbOyrROqj7KKbZgRQuiCVsPxbhT5PguY0ErLIBqb2WHUdVYmt1NO7muzM9YN8B5RMcrT5iQyytV3R7VRJCqGIoUAqgUthiqsGDO5RZY3jcWrqVI9xFHAa65DdBwuGUlkhVnilRmbSsQV0YFB4Q3Upiavc+tYP8NaXM5eCI2VCKMw+4BNeJBVW1962Fm+1Gpw3hucyStl1y0OZy5LEEMqEhr1a0Iok+dXfneL7R57Mp02VcovmyMC5HoCL0/wD3cYAXxuX/AGhxGLKp4oMq/UmN7GUDZf7AIv8ASdR5NgLk8k+V5ieR11RzMyKfsmSNHRq71qSWO+wvyvfYfAeX4snEI4VoeZ8z3/1J+JJNkknHx7l5cyFYO0UsZtJU7j1B9VPocAN/2+2XdsksLySRopiICiMo2oR6jfhIKFTQN6bHehR4Dw48M4aI5nuUhyxXyBZ3et6pAx37XXuxb6vFI2oxwTjYa1YIfPyPY/cR7vI1YeUszmmB4g46YIJjVj4iDYBo6VWwPZ7gdgbLAFiWWPhmdzoUpLOulNxaqzKmoUBRClR2A+iDAAHBPkPMO+SjSNhcEUaHLUlFemt2SNWpzro6guwFVZLrmsgkkTRMo0Mumh6e70rCVleXc5kJi+WUZiIoVWPqdOrcMSVbw333UjdmYgkmwz8qwvbK2oZeGaSRTITfiJKKwIBGgHs1kbWfIYeCwyZriUkrkNFC2sVuA9aYkG/dUt2BAIZyCKAxbmyvEM6xWRVycNkHxLLKwv6oW0Q0K1Fm9phpNimXhHCIstEsMK6UX7ySe5J7lidyTgLmNV/lGfmuL+tJ+7nxtTGqvyjW/kyEeuaX91PgNR/JCP5Zyf67fu3x1jjlH5G/z1lP1n/dSY6uwExMTEwExqrmcxTwJM6ydXLOZowCNDmWaJ6at6DFSRt2ruRWxOYOLrlctLOwsIpNXVnsovyskC/Lvjnnk/NySR59p2JMUSaVugt5iMmh2XuRsPXAbQ4Zw1HysOaTYB5I7rZVE8qRsQKtApCOp7p6aBj38nUrpPKkilbtN+56buqX6kKrWR3bUfPBP5ONMnD2gZdo5ZoWU+YLs2/xWQX8cZODcDMWcNq+reR5DqKvShIyD2tgXZlHZgxqmUkAfPPC87MM3DkvExkhkZS4UldBHgY0BRRLF/V95vGnLmYzeR0iYfPMpIYGlA9vpj4jxAOQCdm7MDe2XmPiYV+KShyp6SQpRNHpaTIaFm9WY0dj2YVscY/kb41GmWMEkqmZpDJdmnD0EIsA7hR5bnbvYANvIuRlhyMcU1601De7I1NR33370e1+XbFp+KtI7JlwraDpeRr0hhVqAK1Eee4AO12CBg4tnXldsrl2KuEDSSCvAGNBVv8ApCLN76RRI8Sg3+E8PEMYjAAA7V6fjf4+d4AS/MUsEgXNIgQmhIhIrYkkqSaUUb8W1XuOzGDirxLIrKhVh8Nr/Z54C8Gz4ysZizEi6Y/YY3snlqO4oeR8lq6qyDJgNxTi7GYZXLlOuU6jMwJEcd1qKgjUxOyrYumJNLRs8b4l0cu8qUxC+D0LMQFuvKyO3ljTHN3MkmXzsxEULwwSwrO7lRmJGkVWLKwqQMBYBQjRS0AARgNqzZXNZf6UZhswq7vE6RKWWh7DKqhXBBIvwm6Ne0C3D+KRzBtBNqaZWBDKasWD6jsex8icUOCzyP1FkcMsTGIkjdq0srX29hgp23IJFdsYs7pjaPMxnYHQ5FUUZgCD+qxDCu1MPrHAMGJiYmA+O4AJJoDcnAyGaeZVdCsKtuAyF3INaSfEoUkfVo9xuKIx8zvEUld8rH45NhKB2jRhZ1HsCVul7mwaqyJnMpMZ0dDcYAtSzKBub9lhdgjZlYbfV7kKGZ4zNlZF+cFJIGYIZFXQ0ZYgKW8RDJqIUkBau6rsyYTeeVnMiKiO8TrR0sAEYNvqUsutHRip76a7eKwy8HnLQpqNsBpb9ZfCfxIv78BhknlmZliPTRTpaSgzFh7QQHw7dizWLBGk9x4bhUqC48zIW7/SBXU/FQB/06fuxUGeeCDSSNUbsrsVLWN2U+0qjUpVizMALI74t8YnkOWDxCQMTGxCAa9JZdYAYEXpJ/DAWOF8S6oZWXRJGdLrd0e4IPmrDcH4g0QQPfEeJrCFLAszsERFFs7EE0B27AkkkAAEkgAnC1yzmnOZQybSPl9MoFVrjZa7bdpH28r7YPZ5Q80YU+KLVIfOgyOi38SSR2vScB8lGaK2phQ+SlXkr4tqS/gAPj54p8E5id5Wy+YVUlALKVPhkUVdA+JXWxaG/UE71e4JM7Ixdi3ioE1fv3CKCPhfn4jhc47nkTNQiiriWPTYoMHYKxVux8LOunYixtRBINmezqxIXbsKAA7kkgKo/SYkAe8jAtchmZfFLMYwdxFFQ0+gMhBZj5EjSPQetvPqGngVuwLSD9ZVAX9jsfu92COAAyZaaAFo5Wkr+jlIIPf6wBcE9gSSNiSDgpwziKzxJKnZhdGrBGzKaJGpSCDR7g4zyrYwF5eURyzwqAq2soAOwLlwwHuuPV2G7nAHcao/KO/NsH9aX91Nja+NS/lHn+T8v/WR+7lwGq/kbH8tZT9Z/wB1Jjq7HKfyL/nvKfGT9zLjqzATExMTALnyhcIfM5CVIyNa6ZVBNA9Ng5U/rAEfeMa/j5BkyXDc7PNp60yoNIOqh1tZJIFFiW7CwAo3Plt/MQ60ZT2YFfxFYXebF6/CcxpO5gZvgyDUR8QVrAYeV/os7nIbFSCPNIN/rKY3/DpIdvtDB3j3Evm+Vnnq+lE8leulSQPvrCJLxdo+KcOYezNlwjGhfj0kAeekswJrzAu6w681cMbM5LMwJ7UsLot7DUVOm/ddYDTfD8rxCFZ2zSEvswYKXOuRm0ldJ06VaQtR3LML9hdPhuRM3JlIhEjSRtDDPEy0dDuqmUDsfE97A6Qug1YsOfMUceZieWNNJeIMxO7gwlXkiZCy/SL0tJBNjzIw1chZjXw3Kse/RVT/AGRp/hgBHFuIzZOPO2wErLHLHKV8NaYYpX03/RsNZB2AZd6utbcvc5umbyzRDNKMzKFR5cx1hmFEmiXXGTSNuSpXcEACwcbu45wkTx1sHU60J7WLBB9UZSyMKNqxwj8D4Rloc2gyWTjXNdMieVkIWJuxGlDoVjRNIRYKV4X1AH+PM6ETrOms0pI8ILnalBJO58rOMHGMnqTUBZG/urz/ANfuxTk5ZywQvmljke9bTOqqVPkVbvGF7LTWO9kkk/OFS/zoEjyQUqo0lNbeLWFYi3StHiNgktuaOArcC4Zryc2UewgZo0ruqMAyVf2NWkfqDCZn+W+tOz5rIdWaNtDTKYUjcoFKHU0wZAyBLDI5FnTXcuPLWbPziSP2gyB79NOgUfOyHH4fcPvOGUVEacrqAp+16ZI1cow9CwuIk99S+hBAPns/mIAMlHE0ubzP0szxt9HDrIXdj4gFVQAxAutXfw4Kx8EWGGfLRgkCFWJ82kYSh286dtKk/d64zcAlZYRKVLZnNsZdLeEgfUVu5RIk0Ke9G9izUSWWAHUTVrlPjkIBAsgACrpRQACk3Qs3uSF3JT640f7ShvxAOM2BfLAIykKE20aCJj6mPwE/fpv78FMAqcb5bk+drmoDIGKlHEbxpZ8IGoujHRSj2dwVUgYu5niOdjZSYcuULBWImaxqIUUGjAO5G19u1k1ijxnieZXMlNLiOgYwhX6UkG19nXqBBNIRQ0ElQWZaWSy3UNzTZiQJ7aQrK0QYrvTvrkcgE00ZA3ugaoGuJlniV69oXt5+lEgbXuDtexwL4XmTFmTCxFSguu1eNQAR96/5GwV4fxGOTwxhwFH1opIwPd4lG/uwtc4ZeRXjaGTpuJFEbUCFaXVCDR2IHUB7EYC4OY4YHm+dMiSdWgotm6faJ9OmwpFktuoOqyKIFiHmSR5IQuVlWOU7PIUXbSTYj1dTatwyrV/dhc4vNNpVcxN7DLqdQsxWSrASJcuA0p3IU6tK+JjVBmDhSyNIXQ6twjmfaWKqLR6FUKdVhrse0D4wFwHvPZfTnIHBoWykfrK1ef2qx4izgyuZlWQSacxJ1FkOjQPo0XTqsMWtTS0xqq2G3vmgnp613ZCGG49pGDfwo+4+V4Ac5ZNWzMGcWRWEcRYxSNpjKeLSyHUCs51FVIB3rtQsHDK8Zhkfpo4L6dWmiDpurojte2EjmrhUkebg0qrJNm4GLihIoRwyq23jVfGFOxRXrfvglyxLNCJ5pW6mWZEkhk1F5JbXbwncMRoGgbF2OkC6F7j/AFDl1naPTJGRNoB1kdNtVXpA1MoKmvM0Ce5ArxiBigkT+ciPUUHYGgQyk+WpSwvyJB8sYMtDI0wkDN0mGutXqBQrtt7gPeWvbLxfjMcGVkzLeKNIzJtvqAFivj64WuT0GZhinyzyQrGZEMD2yBvP2Smsbkhn1FtQJ3GAZJ8q5zKyC9AiZTvteoEeG7J29PPvtWK3CX1ZvMH7Cxp3B8nb/uGM3BZ7LjqmQFiyE0SV21EED2C5YL5UNiR2wfzOcBOyZhAnwkj1FTf6Slh/YQeeAOY1J+Ug3+4Zcf8A5H/xyY23jUH5SLf7nlh/65P4I3+uA1r8ii3xvK+7qH/2ZcdU45Y+RAfy1lvcJf3MmOp8BMTExMAL5p4mcvksxOuxjidwe+4U1+3Cjytmb4TmI2LWI5tm7ilIevcSQ3rbnD1xDIpNE8UgtJFKMPcwIP8AjhBbLRZTiGWySklHgkjdnI1HrFiSaAFlooxQHmMBW5V4aubzeXdpFrK5XLsI/NjpfSw8gote2+wGwONn41J8m8Mnz6EnYjJJ1CP0QItJ3I9tGPu0nYdsbbwGu+LZtouI5sxeEPDEhIGoGZmXphgFN/Rhy2xIQEnasHPk5JXJJC2zQ6oiLvZJJIwew79M+WAHMPKmWXiUeY6bFmlVyurwa+nLblCQtnQtkmtvecNHL8YWWYAAW8hNV360p8v18AS4nxVYFBILM2yotamPn3IAAG5YkADckYXo+aMwuVzGcly8cUaoXiUOWkkYUELUgAVvDXc0RYGMmbTryU1FZZjl6r+ihDtKvpTyIVb1Wge2xbmb/wDyyr5OOmb9HIVv2McAEyXC8xLHBM2ZjkkKAgyxq6qSbLxqojGsggeIGuwYC9XriUiKTDHmGed1Z2Mrlo1jHtyOoKqEWxQXTZpbAJIsx8j5MxBDESncJ1ZGVT56fHQ88KPFeHwQpPHGIIFmmTLFppHRWCx9Zw0urWA1rH3/ABvcLfLWdjXNQyZcvPFMzxPmHnBtiuoaYVtVFxjZtLDzG+5nmLmGdc183yz5ckRhmRpDHJZJqmMbx7jcKdzROwGPknD+m+RjaxI0uuQ6kZmKRv7UmhS9AAatIYir+thZ5r4M83EsxJp6YhjiINEiUSCSNTdbMpZh/ZHqaC3wviKIqsZHyWYntkaaJWibqENpDKiRtZIYDVrXtuo04ZeGySZTJlp2jlneRqMZNSvI56SixY8JRa3pVvsMUuKyniAfJwCLpKqmV5E6iG9441WxZIAYseyldjq2r8icGjKiWUSHMwloKkYsqEUGMQN+F1rxEsaJGqrsDvLEh1ZlT5TagNtg0cZoD0u/24O4D8CFyZhv01X8EU/92DGAGcS5dhnfXJrulHhkkTZW1D2WHnv76F9hWLgaghdNhdOsUGCnqFqHbS2kKAADaiuwIxg5g5nEB0ppLqyl1YEeAhj4TsCbCixem7IxZ4J28JBVQUPibbSbjpfZ8SOCTsfZ7+QFsAOYVt0rv1IhtRJ+lj732rvg/gBxNS+agQXWvqHceyi35fp9Pv8Aa+GAww8vQ5eWIK7szyswDyFiASZWoefjVfEbbsLqhgxmeDxSMWZSGIpirOmoDsG0sNQG+zX3ONYwcaMucy2amUR5gIxNBgDGhlJoH2bVXWifbU9wRjY2X45bL1IzHHIaidiPEe4DL3QsN1B71R0nwkMmdyaRwFY0VVXcKoAH4AYXOIct5fM5RJpIw0mWjkWJrNjRrVQfIi1BojuBhk4tmwEIHtEGgO//AN3xU4FGZMkL/pRIw/VkZyp/usMB9i5ZRXWmcxK/UWEnwK92CNrIDWwUmgxsAUKKZuIMpB/0+O/wvHnIZnqRJJVa0Vq+IB/jiwcAu5d448lNFMLjhV4yDtcem0Wz28DKtn0O+AE0mstHmCrRBunmnWQiNCqjxMoFESIFQs1BHR+xrBTiWUjnTPwyvphbLrrcd1/nwzUPMBRt7sAsjnYcpl42hLRkZVtCzKU6skbaZBIha9TnSR3Is+pDA0cIzWiKORlqXNONKEVpj3KLXkI4vL7RPm2M3NZCwGTb6Nkl99q6n08wDjPwvJhj15DrkK0GBGgKd6QBjSnYkkktQJOwrxzSmrLsn2yqf3mA/jgDGNOflJv/ALtlB6ysfwT/APuNvZjMrGpZ2VFHdmIAFnzJ2xpb8oviEckGU6ciPUj3pYN9VfQ4BJ+Qxb41B7llP/tuP446kxy38h8qrxeJnZVAjk3YgD2CO5+OOnstnEkBMbq4Gx0sGr8DgM2JiYmAmNZ/KZylm3zcWeya62jQAraimiZ3jNMRYJYjbcUNj5bMxMBqHl7mlcvOJwhaGZ3U0PEI5XeeFh66GbMxML7xtvsAdsZTNpKiyRsHRhqVlNgg+YONNc2cGkyE0kYUvl5X6kAG2gkeJUO1MrKrVfZUcXpkVs3yb/KAFdYmXTG76ZO9JI3Z6O62bDLXnqs6WJB75jj/AN5Q/qkVqu1jzg+qQ3dk9nffGflwXNKbPtSn/wB5l/8AjI+7Fbn7wrDIQCA4Q2CdmK2aBB2VWOxxn5MOoSyeTGvP6zSTee/9OB92AwMNHjIJOVzUkrgd+nL1bat70pKH+C0N8C+Juc3PnYvnIR0URwIJGVDaK5Z1Fgg3p1EHYnzAAaOJ5B0lGYgXU1aZY9rdRdaSdhILPfYg0SKBAGbIZeQfQSQroJuHMIT0/UKNSSRir8N6e1D1DyONZqLQmYi0ByY1k6kbgsQxCmm2GxNnbwgVeB+SlZ3jWJmJNyPp6DHTO+pTLE5to+msNmMgi9r3AGwxRrlmM8xkyscx0EsE6su/0URJpYlJZTIWNLqGrSpZc/K+XmmkkZSTJIdRLJ4MvYpyEYvok+oqxvpdUUkKN8A6cPqbNswFJl16aiiBrYC68vCoA+D+WJzQCHyzKCSZgpAG7KoMpA946INefbzwW4dw9IYxGl0LJJ3JJNsxPmxJJJwL5yv5sQsLzMWFdMsGjO/0lp4/D+hubrsTgA3AJoOGQDLlgJGkaRg27KsklRdQrqC0pijsmttiawabLLBNNPrIDoGKHTpsX4txqBoVV7gdrwvtPC2UOXjWZ5G0l/o3M7MpQhn2NNY9pjS0AAQAMEstwObMOWzQ0x2CY7BL1vpNE/R3WxJJqjQvUBHlOM/NxIy6TKzS16KzHp379AS/fgziYmAUeduBx5hgtt1DGWKL7TRofaQHwmRGexffUwPhZgwPg2cKzIuazUcKSKAqRNp6w7xsteOGP2jpJBssg8KjFv5S+H5uWXLjLpLpAYB4SAyyOUA1P7SIFs2NrG+2xo8U5azQgGWkiE2mXqCdbXqXqVuqIwZOoVN66JDKp1NgHSLqQgq0gaIewzOWko7021nSLptRJAFiwSaeUlKxz51hemNtC2fZQFm33rUQAa28AI74q5Tgs83hkHRi21G/pHqvZ8TFAd/EzahvQBOoNXzVdHT0jRp0aaoaaqq9K2wCJnOGvJFFm8xEGIYTAQHwrq06r1G1jdSOpRNGMsAS2GPh+YGcimhzMYDK7I6qxI2a0Kts1gaDqoUdxXkOTq5NGy8kXWy9EI1SP4Ddowjjdrrvagb7HfSozhWQk6zSwrmDJIoXdXihCqaBkaVVeSQrt1Ql0F8PckCXGuGdSRcupPjoHzpP6Rj5A1QB+0R7iPHO/F3iEeUgTMxl06nWy6BunHEy6gFokmiBpA8xvhg4NwjogtI3Umb23qthdKB5KL+/cnFzNZRZAA3cHUpGxU+oPkaJHvBIOxOAVeXeLySxRZdJV1KpZp1UMGj1VCyD2fpRZ8wNEi1YBB3JZ+Rtcc0RVkoa6HSkB7FPFY96tuvazsSjZnhkcazxamiZZGljVk3eQOzRsWU00OolgiItFzYZgSTZ49NmII1ihZJJR4eojLp3ILMrU2hR9zWALsWH3N8bEETy9JpzNMMuiJ3bSraq7japfdY8gdq/ClCp0c0EkbNStlRpa16YgZnItQSGZXJFd2A8hhm/2Kq5dYUNFACjHchwbDHtdncjzth54AZXlNzFIa6coFQamV9DCRpS1j6rSNVbHQi9jsAKcEzMgTpuLljASU7bkKPEDdkMKIvfxb+Yx8z85lzcEI7KTM3fsmy9x31snr2OPKczpRBR1m7MnSctY/RC2w9CNj5HGfl/hjK0k8oqWahp2OlFvQprbVuWNeZrerwBPN5RJUaORQ6OCrKwsEHuCPTHM3yq/JY/DZOtCC2Uc+E9zGT2Rj6ejefY79+n8DOPzQdIx5kBopdSMGrSRodiDZ9FPbe6wHLPIHIE3FJ9EfhiWjLKRso9B6ufJfvOwx1Ny7y7BkYFy+XQIi/ix82Y+bH1/wAAAMCuSMzkUjGVyKlFQaqKmzdWxY92Njvv+GzRgJiYmJgJiYmJgKvEeGx5iNoplDo3cG/xBG4I8iCCMJMvyRRs+87GMjSwMadQr9kyeY95WxQN2Lx9xMA58T4Uk8Rif2T57Egj4gg+hBBBBIIIJGPXDeHLBGI0sgbknckk2SfeT6UPIADbExMBaxUz/CIZxU0Uco7eNFbY9+4OJiYAanJGTVgRAoCqUVAW6aqxtgItWgBjuQF387wZy+WWNQiKqKNgqgAD4AbDHzEwGXExMTATExMTATExMTATExMTATExMTATExMTATExMTAfCMYsvko470IqX30qBddrob4mJgM2JiYmAmJiYmAmPhW++JiYCBAOwx9xMTATExMT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6858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6" descr="data:image/jpeg;base64,/9j/4AAQSkZJRgABAQAAAQABAAD/2wCEAAkGBhQSERUTEhQWFRUWGB8WGBgYGBoaGxwcHBwXIRkfHxsgHCYgIBojIRsaIjEgIycpLSwsHR4xNTAqNSYtLCsBCQoKBQUFDQUFDSkYEhgpKSkpKSkpKSkpKSkpKSkpKSkpKSkpKSkpKSkpKSkpKSkpKSkpKSkpKSkpKSkpKSkpKf/AABEIALgBEwMBIgACEQEDEQH/xAAcAAACAgMBAQAAAAAAAAAAAAAFBgAEAwcIAgH/xABLEAACAgAEBAMDBwcJBwQDAQABAgMRAAQSIQUGEzEiQVEyYXEHFCNCUoGRCDVicqGzwSUzQ3SCkrGy0RUkU3OiwvFjo8PwZJPhNP/EABQBAQAAAAAAAAAAAAAAAAAAAAD/xAAUEQEAAAAAAAAAAAAAAAAAAAAA/9oADAMBAAIRAxEAPwDeOJiYA8R4Tmmd2hzGgOex30rpUeEEEA3qN13I+GAPYmMWVRgihzqYABjVWa3Ne/GDi2XkeFlibQ5qjZHmL3AJFixt+zvgLmJhYTh/EdW+Yh0nbZdwN6q1O+/n6C7xk+ZcR8X08JH1fDRI87OggGuxAIvyI8OAY8TArgeWzKA/OZUk2AXQtetk7Xfb9uCuAmJhd/2dnlFJOlA2NXiYixYJKGtr33+r77y5CDPCRerJAY7JYANqqjQGw86/+9wO4mJilxnOCKCRzIsVKad/ZDEUt+u9bb3gLuJhO4dxTM5gN82niau6yBg62PD3iSxYJvT2uiTvhqyQfpr1Spkoait6SfOr3rAZ8TExMBMTEwB4y+bV2eBkYBRUJALN31Ebqb7UNVe8YA9iYx5ctoXWAGoagO11vXuvGTATEwO45mGSMFHCksBuyKSPRS/hvt3Ha63rGDg8uady03TEdEKEOqzqGk6vhY/07YAxiYmJgJiYWepxFTWmKQFidVi1Filq19/rV3Zqje4HJmyT86VFGkVpqy31r8Roeg39bF0AMYmJgdxSTMAr0FRhR1BjRvVHVb/Z6nf3YAjiYXmz2fsVl4iCftgFR7/FufPb0I87wcyjMUUyAB6GoDtfnXuwGXExMUONSSrETAAX1L3rtqGo7kC6vAX8TC/l+LZsyKHgVUL6PbBNXs2xIA0jt5nz7AsGAmJiYmAmFhJszm1M+WzCRx39EvTDCQDzdjZCv5aACAQdztgtzBq+bSBO5FEgEkKSA5AG5IUk0PTGveVuAz5R2lWMyoukAjXpNF9TqrtZOltFotBbIVmBUg48N5vGpYc3G2VnJ0gP/NyEf8OQEqb+yTfx74YsJHLHAIXyU2X1yy63Zv8AeDqdSfCpogFRqjLDUAxNsQNVYK8h8UM+TUsSWRmiYn1U9t99u2++2++ADcycbjkzvQmzBgysShX0StG8k8nspqQ6wiKLO4FuL7DFnK8YkyOoTdSbKB6TMWJNCGvbbVqIVrUkgigDfdQtcwchSzaIjl3+hlmkGZSSPS8Uxd5AUNydc2FFL331bDBzl/h6ZifLSpmPBl4ej0FZmRqUggNqAfSssYc6PaRBa7rgHmKUMAykEEWCNwQexB9MYeIZ9IInlkbSkal2J8gBZwB5Lg+bnMZMElMvL9DflFIodV/sEuo9wXGPn3KNIMspiefL9cHMRp3ZQrFLG1oJApIOxoA4BX4ccpnUmmzUwfOPc0agl5MvFt0enEpugCHNC2Dbg2LNpzhPkxFHnIS2vwq6uhLVZtV1dRhQvdQV+tftle4dwKTL5859cuY4nnJRZmHV1SIwk0L1Ejijau7ljstA7W5y8Kgz0iTFzaadlKlW6bh1KsVsqH+ulXVXtgDfDeIpPEssZtWFj+I/8bYVuN8UQ8RQzOqZfJJrdmPhM81rEtecipZFf8T34vRQ/Ms1S7QZl6AF0kpB+4aq/b5BRaxx7IbTZWXJZqd3zhzUTxAdNyx8GuU2qBVPSYMPZWxtRwDNnyk0iZnLzrHpj3mKkxsj0Up9keiDtZrXex04t8E4vIZGy+Y0dUKJFZL0SITWoX5g9x7/AE3IPg2XgmyoyJ+iMBJpVVemI3oWpkl0hjqADMSwDHbGbmrJHKQ5aaA75TYBvrx0OqhPkxRSwNVageeAccTHiKUMoZdwQCPgce8AM5k4n83ys0t0VQlfjRqh5nzr3YCQ8lRiPWXcZh6Yu7sQXIGxQmmXy38XowPix95iljGeiOaswRx9SNdLMDNq7kAGyq7i9hd7XgByZxieWSR8wkU8ipJJHbx9YiNqAjiFlUZj7VAbrudsAycL5p6R+b50NDKppXfdJF8mWTsdtjqo+ZAvDRgHkG+f5SszCU1EgqQRuDsy2AQR3B7gjAyKWaThM8UNnMRJJlttiWTwij6laPxOAw8L4dBmp583mdMiGToZfWbUBGItAdrZvMdyPfiZdm4ZK6FHbKt40Yam0DbwlvIqbFud0KeLwEYEcZAkfJPk0nijyR8QaCVANZjFaXCGRvCVKg2TJYujTnxLjrpAzwwtJMlEwWNYDMQCQpbyBIAskDAWuE8bizK6omvzrb/EEgjY7gkdx3x94pxdIAoYjW50otgFj57nso8z5bdyQCAz4+b53LZnSsazr0ZUsahIaZWNbNQUqSN/CncDatNnIoeKTy5oOCI41yx0M4K0TJooGn1beXuO5oPXDeU1zStNnJZ5HkJZF1vF0kJPTpFIINb23n5DFnl7irwZiTI5mQsVpoJHI1PG3YH1YMGF+ZB2G1p/yf5HM5rNjOzNcciyaizrrNNUahVOpdB1EHtR2HY4ZuLywZ2STKBGbMQhzFIwABKaNSalOsKdSAkgX7SnUgIB1wkZ7ONnOInKqZBBEh1vHWkPtSsWBWydQogkaBVBjZrg3F2myAmSzJoYAMPFqXUBqFe0SBYrucJnGZR/siKDJTRCZik0jlt1KkSSO9AnVrCqNQ7lQL2GAZIcpncrKwS54NtItL94IZk0kfaQlSP6MGyS3BOYBmC6FHiljNMjijv2IPmPf8PIgmhDxFhlHbJpHPOK1BX1BmNbltV9vFpJsCsUeK53o5mHNMvTfaHMJdjS4JRgRsVDWL7k6B5DAOeNf/Lo1cGm97x/vF/0w/g41/8ALt+Zpv14/wDOuA585C/OmR/rUP7xMdiDHHnIC3xTI/1qL94uOwxgJiYmJgJiYmJgFzMcMCcRhdDoWRJWdQdmkHQCmuwJXVqIonQu9WDi5RmAzGeiT+b6qzoaI/n11P5fbVvxGLnHOIrFNEx+pFNKb28KhB6erKPvwK+TOA/N2mNEyEWRZsoCt2TZvvfvO2AcCML/AB/hSGWGRS8UjyqjvG2nUoWSgw7N3oEi1JBHbDDgPzXo+bjXsOrCR8RNGQfuq/uOArZA1xHMD7UaMfuCj+P+OGHCXyDnDmXmzB1bsdIY34Tor7tUbmvQjDBxnjXQfLpQYzzCOt7A0sSw+BC99t/eMASeMEUQCPQ7jC7muDdCeBss3TEkgR4zuhCq7bbhlpVcKgOizem98MmE/jXMMeXjOdlJclmXLpZqr06lUbFn76jXhYKCL3ClzvnQmdyoG7M8aV5UJYXavABYA+2SNXsjVZfca+5Q5YmzM68Rz3havoIe+kWG1uassWGoKNlv0oKbj5oZ+J/NI1BiSNuo179Twkaf0QDRP2mA+qcBe5k4TFLC7vasilhIoOpStMCAPaoqDR9BhX50llfggU0JpjGkYF34pFKg2WJYR+0bNkNuRvhl50zLJkZwn85IvRi98kv0cf8A1MD8AcB4Mp85zkUfiEPDzZsUJJitIRv2UEm/eRgG3J5fpxol3pULfwAH8MZsTEwFbPZmJApmZVDOqLqqi7GkAv6xOwwH4xysZHaWKUo7HVW1aiipqVgAyyBAVVm1hSxOk4WflhzJYZWBO/U65O+2krGh2/TlBHvAxsfABeWc9K4linC9SCQxkqxYFSquhs77KwUltyVJ2vAXlQdHiefy4Nq7DMAG9i+m+5JIJY7+4AUBQM8KWs7nCNx9Ff6+g2P7vTP34UFzrNmOIzwtu8qZOMitnZo4mNit1KE7n7OA2KypIrKdLqbVgaYehBHb4g4Uc5yzJlG6+WdNEYJ0OtELZZwrBSLchAzMpchfaHfBrlHIJFlIhGKDDX/e3394FD7sWuPsBlZye3Se67+w37cAD+UiEHKo3mkyMvx3B/YTjLzjzJHloYmeETySuqpGa861myDQAPpuSq/WxS+UGVmhghF65XUUD5kgbjz3OKnGTr4iA3sRS5ZB7gzMyn/9kaD338MB747wSTLSvPGA0buXZo4ScxHamwpDAaCbsjSRqN3Zs5yhxiLNxdZApfZHdabVQBH0oRVc0RenYNY8sH8KvLeXVeIcR0qF8UOwAA/my3l6szE+8k+ZwGTlNDFPncua0rN1Y/cJFVmHwBP7SPLBePgUCuZFhQOTqJCj2vtemrc799z64EcvZzrZzNyD2UYRA+pXwsb9xQjHjkrmaXNvm+qoURzVEAK+johSfUkqxJ7XYHbAfM3kZco6vGZHgUklFttAJkaSoo1BkZiVUFydNlu/fDza/wA54d84jGk0slMDYAdSRQ+t4fhYwf5jnKZWdherpsFA7liCEA/SLEAe8jADnbjaxwtlVA1OFiCgX4nPhQUCLKJIaNbAVgGLgb3loT/6a/5RhI+Xv8zv/wA2P/Nh+yOX6cSJ30qF/AAfwwg/L3+Z3/5sf+bAaC+T3865H+sxf51x2CMcg/Jyt8VyX9YjP4MDjr8YCYmJiYCnxjq9CX5vXW0Hp3XtVt32+87euEjgvypaoQs6quZS1kVuom6+14Vjdg3qoB+4EY2HhK54gyKyo8+RizMxVnLP0kCxppBLySECrZQqm7N+hIBa/wBpycWnaOAa0tVmk0lUCqSQt76V1b6b6hNsdICgbEfg5jyTZfLN03ETJG+wpyp0tsK9o3sK92MXK3H8pmYqybIFjpTGoCmOxYGkbAHyI8J8icG8Br/g3yoAJ085GUzMdJIo2Ja6sDtR9xPfsLrA3mTmts4yQwxl3awkI1KxsaWJsAjwMwLlenGGY27FQrbzTNkw6pmMv13ZWfwxCRlRaBZj3VbYD/wcX+XcllEi15KOFI33uJFS623oA2DY33GA+cq8C+aZZIiQz+1Iw7Fz7Ve7yHuGF35TOESscrmoQx+bOxcL7YVtB1LYItWjXuCKJsEWMPOPLuACSQANyTgNfDn2OdAnUkmZtjFBC6N7wza2I7dlK96urwS4Ryq80q5jOgAIbhy4rRGOy2B4bA2A8gT21EYYIOP5d5Okk0ZfyUMLO17eu2+14I4CY1Jn4p+H5+Wb2epLJIj6QUKPR0MpKkjbuGUhh39lZNt4r55Iyh6wQp5660/fe2A1nNzi0jLK7LPMm0EUK6YhI4ILbuZHlKEgNpCoGbYk0XTkjgz5fKqJv56QmWXe6ZzZF16kk+8tj7wccPVycuYNfbwspYD0G9hfcNsHla9xgPuJiYmARufOHKczDJLqEMsT5Z3UWY2Yq8L9uwde/YEAna8E8rxLPvGKTJkEeHMCZzGQfrCLp3f6HU/t4NcYzMMcLvmSohAty/s18PM3QA7k1W+NfRtweVypEqamFxv1F1MexMTeM3WxK+leWAKZnjAgjOUyb/Oc5MxMklBgHb2nevCKFBU7ABQfCrEWJeU2y3C+jB45o2Wfbu8iMrH32QukeZ2vzwX5dTKIvTyoRdI3WirgeVhgG09q8sGJZAqlmICgWSdgAO5J9MAh8C55TSQrQp4ienPI0OgsSSFfQyspJJAOkgbVsMXc7zXD4WzE0TKGGmLLEzW1iiz0LA2OnSOw77DFbi/GuFO2vMoUs0JWhlVXPn9Iq0SK31dq3rAqCTgUMq6VclxqUmPMujL6hipDr+IwBPl/KyZ/PfPpNQgiGiBD2JGq2r4nv7hX1gMvNPDzHOzsrNBmAqvoJDqRo0slA/SxsgdAN2JcC2CqzhkcxHJGrQsrRkeErWmhttW23asV+NcRhhiLZgjQfDpKlyxO2kIASxP2QDeAW8jzFmhH4ZMjmlGwmadsu3YVrjEUg1b76SBd7Dtilk882uaPLOuYzmZYPNNH/MwgKqqFbfZVG1n2iSdzpxQk49wmR/FlJSb3LrRXuPEGlDJdEAEC9ttxh54FncsV6eXCx1v09HTI8idJAsXtqFj34D1wHga5aDpg2SSzt6se/ffYADfc1ZJJJKJwjq5SWRGlTLTaq1yxl4ZVtyA1MpUhmco2rdWAolWVdnO4AJJoDck9hhVzPNvDcy3RaRZGHYBX1bgeyQNVEVuvce7AD+Jc0CBetmpUlCUUCL0YdW9MSzu7kU1aQao+GwCKPJPCZM9mBxHMoVRSWgVgQzswAaXSSdKUqqi+iqdyCz2sjwHgscmtIFLqTu8c8lEd/bDAEfsw9ZbNJIoaNgy+qmx/5wGXGtfygPzSf+dH/wB2NlY1p+UE1cJ+M8Y/Y5/hgNGfJt+dsl/WE/xx18Mci/JgP5XyX/OX+OOuhgJiYmJgJjWvygcFfM50LE8HUSGOQRz/AM3JomZtLe5gGFUQQHG3fGysar5y4yuWzk7ZiTQklLEdJNdNF1gUy/bVqOsHY6CV2Ajy1y22TbhsZdDMomEhjvS0bAvoG28aMyUT2On7WNh4WcnEP9p6gLAyKBSbJAMr3+NLfrpGGbAInN3KgzWdKNIyx5nKNCw3IDJIjq4A8/CARYsee2KHIT5Xh0z5UZhNDxRsrsdHUl1yrJ4WbwOA0C6O5AB7Cgxc6u6tlniGqVXkKL61E7VQIsEqu140tztLA8zOskrLO8jB1VyF1AGRdJZSQpk07abDrercEOgOYuJnL5WadRqMcbOB33A228/h54XTywXWOTOTzzvJQEXU0RBit0AijcUfGT61pG2M3JmcXNcKWMBSUjOWZRem0XSNiikWultJUVqqtsK3GuLzw8Ggz0NiSKMxjUFYQhnCCQ7G3VaXz79jucAX4/wvKRREPAmSKhSkgAKMQVAVtG7CyBZGoGmFEA4JcI5heNooprZJaEchIcGwNJWUbSISQN9MgsEhgSwVeUOaY+IwHKcRC5rTmOnFMo09WusRIFWmRVRGuTbvXrbZzDlI5eGsMsykQqssRu60BXUX3FpsL8mGAKc08aOVyzSIoeQlY4lPZpHIVAfdZs+4HALP8qtHEcxPm55JkW2a1CeWoJGEqMHsCvir62CWZiHEsgpU6S2lwfsujbi6PmpF0fWj2xWyWcnzUJSQIrRSBZR4hqCtbEUdrry2DKwsgAkMXEeTuHlFabKaga8ZZiwJ3Fvr1Dxed1dYXeC5nM5SH54IjHl1f6WEg30yqnqA6VLMpOkkoDYJLFRhM4fzJmI8ys0uac5pcxLHPl3diiqD4DZOiONnZIgPZo3fpuDhkkOZVunuj6oZVDExkEMC6C6KFgyhqANGveDFDKGUMpsMAQR5g9jj3hZ+TbMl+G5fUbKqU/usQP2VhmwC9zUQJchr3T52A19tRhn6RPwk0V+lpPlgfxPmeJ+IjIusBIXcSUzSalBEYBWl7g2TvQFb4Mc2ws2WtUZzHLDNpUWxEU8UjaR5tpU0PM7YR+OGB8zJxKDTGscPjmnWSJDMtdI6GUGSRQK0kD6v2QCFyHguRglOUi60OcVWzMUpBdkHcJqWw0agBembtRW53wwHNtncg4I0yg9OVVPZkZS2k+astMv2lZfXAzlTjz53MCWiE3ZaKswRkUKkhUaBZBkoOx1MNgATgzwqHpZuWMCldQwHl4Ko/wB11Qe6EYAZl+PunCI5isauiiO/biXpsULkAg9OlLULYDbcjFDjfNUQysOcljLFd8vOgbpDqA+Mpr1eFdyjC7Uhb2OBvFImymWzeV6M7SmZsxlpVVjGjMQIyZD4E07Wt+IErRLEGZDic/EAcvAB04SPbVkBQRmJgmrxM4d3cM9bxx+EEE4Bp4aXy+abXWmYgtQ0qzEhUlVe4Y2sci37XSYUGOPmdmD8agiYEiPKvMnorM4Qk++tgfj64yc95cLAMxekwnxG6PTellF/qnUP0lU9wMY+HzF+IxyE1ryOqq7nqJr3/RNbX9bAWZOPs2ZaIwsYVtJPCWYk6KahY6dGq3Y6gaAU2BThPgWNJpepGNSiSBl2GwIUVKvprF16Htj188nh4owEo+bByZNVaiZAgRANtTB2CgiyBoBqvEei4dlpM4ZlLNJpJrbR4dcR+rd7sKuj3rzwC7xDmV5+GZqOTaeJV6mgg6o2PhdCBRDhWXt3BBA9kZebeP5fKpk4FysUsEzKWVlFLGSAGCEbvve+9iu5sDuJw1OxjGpTFIuwNGN43miFaFUlZMs2yg11iNyTicz8GYcLys0chkMcCxu53DRsgKsQoJIDhBtfhYnxHfAGs3yJw8TS5mbLw9IpGFAXw2NQsIuxdtSKKFmlA99OeUZLMpPG0qwsRFLFISSpYHpHcklHoqDZKuFUUGcYGcKysc+RRM2wZ1DyLKj9WM9Mhn0oT0zpV1jLr3bXv5sf5wyGjL6FF9OClYndtJXTfvWUZdgf18A5q1ixjWP5QzVwpffmEH/TJ/ph35Pz4myOWkHZol/YK/hhG/KJ/NSf1lP8kuA0x8lq3xfJf84H8ATjrgY5J+Sgfyxk/wDm/wDa2OtsBMTExMBMI3OLRRiSbM5f5xBqaKRQU1KXGW6bAOyjutE6gRa998POFLnHLs8OYhUEu/TmjA7sUZA4XcbgIv8AfXATlTLEZl+wEWWij0jcKXeeTQD6IhiUbDDbha5XtcxmkfZqgej3owIvrv4kbDLgFHmLPVn4gBZgys2ZA722yLt/ewoxcmnOKIAY0kihV9TRf8WeZT4btWKZdd+9jfvhg55lCZyMEH/eMpmIgR6xgS194BH8D5ePk6zIkzmeKm0WLJpGfIqIXa/vLscAw8j5CeDJRw5qupHa2GLWt+GySTYBC9z7OBnFeX5cs7Pk4Fnhn1DMZV3VVYkbOuu1G+zL2K+RoU44F8I5khzTypAxfokK7geDUfqhvMgb7bbj1wGpuKcGeBZcvJKw6cQtYAIowXClzSjdVFDxbUpv2zbzwHOZCMPkstL1ZHVpZGsuWYi9Uj2BrYC9OoGgTtV4J83cEEkbTx7TxISjDuaBOk+4+nvo7HCk88UcUWZhRYA2XeS1Cqdl22LJqozH625NC7rAMvycisppuwpUDz/oob7Ejc2e579z3xj5q4G0bDOZfq6hIhnjj8XVisCQaKJLAHWAN7BoamJNvkDLMmQiL+041m/f7P8A0hcCM98rMCZnoxwzzot9SWNbVAt6m9SikG227GrwAnnDjEWblgiy8bulmTMHpOimOHRJpOpV1HwhexrVXmRj1yTPlMhk0cOHzWZy3zkop1aY442dEAslUXUVBJ3YmthStnEs8Bmsm4IMcscyatW1FI5AR67RH7icasn4QiSwrlY1WTNIWJC3azTI0I7+FdGXomiPpWJ3ayG0vk+yJi4fAhqwDddvaaiPdVYYsYcllRFGka+yihB8FAA/wxmwExrjm/OR5jONFJqkOXETQwLZEspk1NY7FQIihJ8KqzE98OXM3H4spl3klkEZohNtRLUaCp3Y+dDyu6G+EflDMvLm8nnZo+n87hl0i9hIShKixdMI2kWz2YjfTuB7h3OU0uZ6TZboKo8QkdWkNmgaUlQux82Pw8yOYk/lBB/6Yv4H5x/pj7nMqr56M14ljtjXkW8O997X0uh32rFLhJ6vEsxIPZQLGP7I2Pc7HXIPL2Dt5kKfyh3I+Vy4cqryKW0kAkGSND3BBAV3sEVv94q8s8zmDJQxpk5JHCgO0fSWJmvxOG1Cg3tVpsBhti/zEcvnKlQrOuXkMMwWyKfQTTCgSjrGTRoAPfphmzRXpE1tpseXl6V+wj7sAB5g4kma4PmJU1BXy8lirYUGDggMLIIYbNRrYkd8HDkgkyGTkzLBGOkRtYvXIaCiwb1WBVeV7VgfzQxyfAZVFFpAyqD4rOYkYgb7mg5/DbAvgjq3FUhmdVh4blUADEACUhF1bmrB1b+oX0wBfieUVJzBGurpqkgJKxnUXpACsdLTspFCrMjMGPcvyzyq2WlaUvp1RrGY0bUhKl21ksgbWS7dq276ibxR535YMpXNRKZSmkvErFWdFaz02BHjI8r3KoQQRva5fyscskWZhzEssZj1hmlkIYNsAys1Cje1AgrgBmTfTxGFKI9sXQ3CNIF3qyAC217feRj1zNwcI8eUgnmhjzTMHiTSyae7hQULxq296CFADbC7xg4EofimpaPg6hI0nv1NQJHncsezGx6DBDmPNu4hz2SZXWJnR7BKsm4JH6IdasdwbGwvADuW+XurIvT0NlYZXIlJdnd0YmoyztpTWWLMCNZX0OzBzuwEBJIFJL39Fid/8YwfuwuScPf5qkkTtWZnGqJfDGrSMbsXbAeanY+Yrt757yqpBHkoPKFo0WyN5voo9wwFHVKa32U0vmoMPyeRFeGZUHv0h5V3s9sJ35RZ/kuL+tJ+7nxsrhuREMMcS9o0VB8FAH8Ma0/KM/NcX9aT93PgNQ/JF+ecn+uf8j46yxyb8kX55yf65/yPjrLATExMTATADnbJlsq0iD6SH6RSDRoUXANjuoO19wp8gQfxr7mPifSkOYlmYO+Y6GXg1tolhWlnQRjwmRj1CGb6wiAI2sKvKXFo0eCSPaMtJlJLkLlT1GkhGo0TtIe4FBW9MbLxqnh8KIkoQgqxtm7Ag0Vlv/htq8deyk4832f+WOKdaEar1odDX327E/pV39GDjywC/wDKpw1mghzCKWfLyhqFWVYaWXfya1H34G/JnmkSdlQ3FPErRNsK6RcKh2Hi6TRv2ApsOHGeJ5ZmOTlkp5E7UTQN0dVFQ2xIBPlfljWWSjORLxqCs2WfrhNVhogxE4UVYUKyOP0Ao+qSQ2fzbmCmTmZe+iv7xAP+OFH5POKRZThWX0I0ryzyRlYwNTSkysbsgCkTufILh5ljTMwd7SRQQfcaKn/A41XmeByZLMrJJaokqy92WORk2VmdQ3iKWp1Kb2J0kkkHrjHN8HzRWQlpMzH9DCB9KxkXw+DuALFk7DCVPljMctkIm1VEkOpewQFTNID3KsY10kUCI7ttQA9cOyJkdvmWVOmZQWcs5WjuE6rKhWFRsY46LFm8exDPHKfKS5NSzsJJ39uTSFFbeFFGyoKHbvQJ8qDNzVIYOHZkw+Ex5d9FbaSEIX8Nvwxrz5OuLvl4DNoiGXSToTgBurGAXIlY7Dp+NQdidK2T4TW2c3llkRo3Fq6lWHqCKP7DjXHCslNwrNSF45JYWjEYZAG1hD9GWOwV1BK0e4oDZQSF3mPiCZ7MxZTLOCkSs88qEaI0dGQ+IGtRjZwB6up+qa+cpZZc1xGbOKgWGICGGgAG0irsEgigOx00sTD2tseV4XNmUMOWyw4flnbXIaCuxJJagK72Nwa2qwPCXnhfDI8vEsUQ0ooof6/HAW8TExMBpznqQS8YCylKj6cUIkBMeuRovaAYEr4y2kEaiiAmlIwx8U4+kqJk5VC52HMQnpxDyjeN+rHfsxtHYo9ixTerxb555HfMyLmICvUGkOjXpkCNqW6I37juNj38jkWbPs5Y5aCN6rUq9Rq+qNTNGCAS3ZvPYeoWOM8TbLqbI+cTk9NbOyrROqj7KKbZgRQuiCVsPxbhT5PguY0ErLIBqb2WHUdVYmt1NO7muzM9YN8B5RMcrT5iQyytV3R7VRJCqGIoUAqgUthiqsGDO5RZY3jcWrqVI9xFHAa65DdBwuGUlkhVnilRmbSsQV0YFB4Q3Upiavc+tYP8NaXM5eCI2VCKMw+4BNeJBVW1962Fm+1Gpw3hucyStl1y0OZy5LEEMqEhr1a0Iok+dXfneL7R57Mp02VcovmyMC5HoCL0/wD3cYAXxuX/AGhxGLKp4oMq/UmN7GUDZf7AIv8ASdR5NgLk8k+V5ieR11RzMyKfsmSNHRq71qSWO+wvyvfYfAeX4snEI4VoeZ8z3/1J+JJNkknHx7l5cyFYO0UsZtJU7j1B9VPocAN/2+2XdsksLySRopiICiMo2oR6jfhIKFTQN6bHehR4Dw48M4aI5nuUhyxXyBZ3et6pAx37XXuxb6vFI2oxwTjYa1YIfPyPY/cR7vI1YeUszmmB4g46YIJjVj4iDYBo6VWwPZ7gdgbLAFiWWPhmdzoUpLOulNxaqzKmoUBRClR2A+iDAAHBPkPMO+SjSNhcEUaHLUlFemt2SNWpzro6guwFVZLrmsgkkTRMo0Mumh6e70rCVleXc5kJi+WUZiIoVWPqdOrcMSVbw333UjdmYgkmwz8qwvbK2oZeGaSRTITfiJKKwIBGgHs1kbWfIYeCwyZriUkrkNFC2sVuA9aYkG/dUt2BAIZyCKAxbmyvEM6xWRVycNkHxLLKwv6oW0Q0K1Fm9phpNimXhHCIstEsMK6UX7ySe5J7lidyTgLmNV/lGfmuL+tJ+7nxtTGqvyjW/kyEeuaX91PgNR/JCP5Zyf67fu3x1jjlH5G/z1lP1n/dSY6uwExMTEwExqrmcxTwJM6ydXLOZowCNDmWaJ6at6DFSRt2ruRWxOYOLrlctLOwsIpNXVnsovyskC/Lvjnnk/NySR59p2JMUSaVugt5iMmh2XuRsPXAbQ4Zw1HysOaTYB5I7rZVE8qRsQKtApCOp7p6aBj38nUrpPKkilbtN+56buqX6kKrWR3bUfPBP5ONMnD2gZdo5ZoWU+YLs2/xWQX8cZODcDMWcNq+reR5DqKvShIyD2tgXZlHZgxqmUkAfPPC87MM3DkvExkhkZS4UldBHgY0BRRLF/V95vGnLmYzeR0iYfPMpIYGlA9vpj4jxAOQCdm7MDe2XmPiYV+KShyp6SQpRNHpaTIaFm9WY0dj2YVscY/kb41GmWMEkqmZpDJdmnD0EIsA7hR5bnbvYANvIuRlhyMcU1601De7I1NR33370e1+XbFp+KtI7JlwraDpeRr0hhVqAK1Eee4AO12CBg4tnXldsrl2KuEDSSCvAGNBVv8ApCLN76RRI8Sg3+E8PEMYjAAA7V6fjf4+d4AS/MUsEgXNIgQmhIhIrYkkqSaUUb8W1XuOzGDirxLIrKhVh8Nr/Z54C8Gz4ysZizEi6Y/YY3snlqO4oeR8lq6qyDJgNxTi7GYZXLlOuU6jMwJEcd1qKgjUxOyrYumJNLRs8b4l0cu8qUxC+D0LMQFuvKyO3ljTHN3MkmXzsxEULwwSwrO7lRmJGkVWLKwqQMBYBQjRS0AARgNqzZXNZf6UZhswq7vE6RKWWh7DKqhXBBIvwm6Ne0C3D+KRzBtBNqaZWBDKasWD6jsex8icUOCzyP1FkcMsTGIkjdq0srX29hgp23IJFdsYs7pjaPMxnYHQ5FUUZgCD+qxDCu1MPrHAMGJiYmA+O4AJJoDcnAyGaeZVdCsKtuAyF3INaSfEoUkfVo9xuKIx8zvEUld8rH45NhKB2jRhZ1HsCVul7mwaqyJnMpMZ0dDcYAtSzKBub9lhdgjZlYbfV7kKGZ4zNlZF+cFJIGYIZFXQ0ZYgKW8RDJqIUkBau6rsyYTeeVnMiKiO8TrR0sAEYNvqUsutHRip76a7eKwy8HnLQpqNsBpb9ZfCfxIv78BhknlmZliPTRTpaSgzFh7QQHw7dizWLBGk9x4bhUqC48zIW7/SBXU/FQB/06fuxUGeeCDSSNUbsrsVLWN2U+0qjUpVizMALI74t8YnkOWDxCQMTGxCAa9JZdYAYEXpJ/DAWOF8S6oZWXRJGdLrd0e4IPmrDcH4g0QQPfEeJrCFLAszsERFFs7EE0B27AkkkAAEkgAnC1yzmnOZQybSPl9MoFVrjZa7bdpH28r7YPZ5Q80YU+KLVIfOgyOi38SSR2vScB8lGaK2phQ+SlXkr4tqS/gAPj54p8E5id5Wy+YVUlALKVPhkUVdA+JXWxaG/UE71e4JM7Ixdi3ioE1fv3CKCPhfn4jhc47nkTNQiiriWPTYoMHYKxVux8LOunYixtRBINmezqxIXbsKAA7kkgKo/SYkAe8jAtchmZfFLMYwdxFFQ0+gMhBZj5EjSPQetvPqGngVuwLSD9ZVAX9jsfu92COAAyZaaAFo5Wkr+jlIIPf6wBcE9gSSNiSDgpwziKzxJKnZhdGrBGzKaJGpSCDR7g4zyrYwF5eURyzwqAq2soAOwLlwwHuuPV2G7nAHcao/KO/NsH9aX91Nja+NS/lHn+T8v/WR+7lwGq/kbH8tZT9Z/wB1Jjq7HKfyL/nvKfGT9zLjqzATExMTALnyhcIfM5CVIyNa6ZVBNA9Ng5U/rAEfeMa/j5BkyXDc7PNp60yoNIOqh1tZJIFFiW7CwAo3Plt/MQ60ZT2YFfxFYXebF6/CcxpO5gZvgyDUR8QVrAYeV/os7nIbFSCPNIN/rKY3/DpIdvtDB3j3Evm+Vnnq+lE8leulSQPvrCJLxdo+KcOYezNlwjGhfj0kAeekswJrzAu6w681cMbM5LMwJ7UsLot7DUVOm/ddYDTfD8rxCFZ2zSEvswYKXOuRm0ldJ06VaQtR3LML9hdPhuRM3JlIhEjSRtDDPEy0dDuqmUDsfE97A6Qug1YsOfMUceZieWNNJeIMxO7gwlXkiZCy/SL0tJBNjzIw1chZjXw3Kse/RVT/AGRp/hgBHFuIzZOPO2wErLHLHKV8NaYYpX03/RsNZB2AZd6utbcvc5umbyzRDNKMzKFR5cx1hmFEmiXXGTSNuSpXcEACwcbu45wkTx1sHU60J7WLBB9UZSyMKNqxwj8D4Rloc2gyWTjXNdMieVkIWJuxGlDoVjRNIRYKV4X1AH+PM6ETrOms0pI8ILnalBJO58rOMHGMnqTUBZG/urz/ANfuxTk5ZywQvmljke9bTOqqVPkVbvGF7LTWO9kkk/OFS/zoEjyQUqo0lNbeLWFYi3StHiNgktuaOArcC4Zryc2UewgZo0ruqMAyVf2NWkfqDCZn+W+tOz5rIdWaNtDTKYUjcoFKHU0wZAyBLDI5FnTXcuPLWbPziSP2gyB79NOgUfOyHH4fcPvOGUVEacrqAp+16ZI1cow9CwuIk99S+hBAPns/mIAMlHE0ubzP0szxt9HDrIXdj4gFVQAxAutXfw4Kx8EWGGfLRgkCFWJ82kYSh286dtKk/d64zcAlZYRKVLZnNsZdLeEgfUVu5RIk0Ke9G9izUSWWAHUTVrlPjkIBAsgACrpRQACk3Qs3uSF3JT640f7ShvxAOM2BfLAIykKE20aCJj6mPwE/fpv78FMAqcb5bk+drmoDIGKlHEbxpZ8IGoujHRSj2dwVUgYu5niOdjZSYcuULBWImaxqIUUGjAO5G19u1k1ijxnieZXMlNLiOgYwhX6UkG19nXqBBNIRQ0ElQWZaWSy3UNzTZiQJ7aQrK0QYrvTvrkcgE00ZA3ugaoGuJlniV69oXt5+lEgbXuDtexwL4XmTFmTCxFSguu1eNQAR96/5GwV4fxGOTwxhwFH1opIwPd4lG/uwtc4ZeRXjaGTpuJFEbUCFaXVCDR2IHUB7EYC4OY4YHm+dMiSdWgotm6faJ9OmwpFktuoOqyKIFiHmSR5IQuVlWOU7PIUXbSTYj1dTatwyrV/dhc4vNNpVcxN7DLqdQsxWSrASJcuA0p3IU6tK+JjVBmDhSyNIXQ6twjmfaWKqLR6FUKdVhrse0D4wFwHvPZfTnIHBoWykfrK1ef2qx4izgyuZlWQSacxJ1FkOjQPo0XTqsMWtTS0xqq2G3vmgnp613ZCGG49pGDfwo+4+V4Ac5ZNWzMGcWRWEcRYxSNpjKeLSyHUCs51FVIB3rtQsHDK8Zhkfpo4L6dWmiDpurojte2EjmrhUkebg0qrJNm4GLihIoRwyq23jVfGFOxRXrfvglyxLNCJ5pW6mWZEkhk1F5JbXbwncMRoGgbF2OkC6F7j/AFDl1naPTJGRNoB1kdNtVXpA1MoKmvM0Ce5ArxiBigkT+ciPUUHYGgQyk+WpSwvyJB8sYMtDI0wkDN0mGutXqBQrtt7gPeWvbLxfjMcGVkzLeKNIzJtvqAFivj64WuT0GZhinyzyQrGZEMD2yBvP2Smsbkhn1FtQJ3GAZJ8q5zKyC9AiZTvteoEeG7J29PPvtWK3CX1ZvMH7Cxp3B8nb/uGM3BZ7LjqmQFiyE0SV21EED2C5YL5UNiR2wfzOcBOyZhAnwkj1FTf6Slh/YQeeAOY1J+Ug3+4Zcf8A5H/xyY23jUH5SLf7nlh/65P4I3+uA1r8ii3xvK+7qH/2ZcdU45Y+RAfy1lvcJf3MmOp8BMTExMAL5p4mcvksxOuxjidwe+4U1+3Cjytmb4TmI2LWI5tm7ilIevcSQ3rbnD1xDIpNE8UgtJFKMPcwIP8AjhBbLRZTiGWySklHgkjdnI1HrFiSaAFlooxQHmMBW5V4aubzeXdpFrK5XLsI/NjpfSw8gote2+wGwONn41J8m8Mnz6EnYjJJ1CP0QItJ3I9tGPu0nYdsbbwGu+LZtouI5sxeEPDEhIGoGZmXphgFN/Rhy2xIQEnasHPk5JXJJC2zQ6oiLvZJJIwew79M+WAHMPKmWXiUeY6bFmlVyurwa+nLblCQtnQtkmtvecNHL8YWWYAAW8hNV360p8v18AS4nxVYFBILM2yotamPn3IAAG5YkADckYXo+aMwuVzGcly8cUaoXiUOWkkYUELUgAVvDXc0RYGMmbTryU1FZZjl6r+ihDtKvpTyIVb1Wge2xbmb/wDyyr5OOmb9HIVv2McAEyXC8xLHBM2ZjkkKAgyxq6qSbLxqojGsggeIGuwYC9XriUiKTDHmGed1Z2Mrlo1jHtyOoKqEWxQXTZpbAJIsx8j5MxBDESncJ1ZGVT56fHQ88KPFeHwQpPHGIIFmmTLFppHRWCx9Zw0urWA1rH3/ABvcLfLWdjXNQyZcvPFMzxPmHnBtiuoaYVtVFxjZtLDzG+5nmLmGdc183yz5ckRhmRpDHJZJqmMbx7jcKdzROwGPknD+m+RjaxI0uuQ6kZmKRv7UmhS9AAatIYir+thZ5r4M83EsxJp6YhjiINEiUSCSNTdbMpZh/ZHqaC3wviKIqsZHyWYntkaaJWibqENpDKiRtZIYDVrXtuo04ZeGySZTJlp2jlneRqMZNSvI56SixY8JRa3pVvsMUuKyniAfJwCLpKqmV5E6iG9441WxZIAYseyldjq2r8icGjKiWUSHMwloKkYsqEUGMQN+F1rxEsaJGqrsDvLEh1ZlT5TagNtg0cZoD0u/24O4D8CFyZhv01X8EU/92DGAGcS5dhnfXJrulHhkkTZW1D2WHnv76F9hWLgaghdNhdOsUGCnqFqHbS2kKAADaiuwIxg5g5nEB0ppLqyl1YEeAhj4TsCbCixem7IxZ4J28JBVQUPibbSbjpfZ8SOCTsfZ7+QFsAOYVt0rv1IhtRJ+lj732rvg/gBxNS+agQXWvqHceyi35fp9Pv8Aa+GAww8vQ5eWIK7szyswDyFiASZWoefjVfEbbsLqhgxmeDxSMWZSGIpirOmoDsG0sNQG+zX3ONYwcaMucy2amUR5gIxNBgDGhlJoH2bVXWifbU9wRjY2X45bL1IzHHIaidiPEe4DL3QsN1B71R0nwkMmdyaRwFY0VVXcKoAH4AYXOIct5fM5RJpIw0mWjkWJrNjRrVQfIi1BojuBhk4tmwEIHtEGgO//AN3xU4FGZMkL/pRIw/VkZyp/usMB9i5ZRXWmcxK/UWEnwK92CNrIDWwUmgxsAUKKZuIMpB/0+O/wvHnIZnqRJJVa0Vq+IB/jiwcAu5d448lNFMLjhV4yDtcem0Wz28DKtn0O+AE0mstHmCrRBunmnWQiNCqjxMoFESIFQs1BHR+xrBTiWUjnTPwyvphbLrrcd1/nwzUPMBRt7sAsjnYcpl42hLRkZVtCzKU6skbaZBIha9TnSR3Is+pDA0cIzWiKORlqXNONKEVpj3KLXkI4vL7RPm2M3NZCwGTb6Nkl99q6n08wDjPwvJhj15DrkK0GBGgKd6QBjSnYkkktQJOwrxzSmrLsn2yqf3mA/jgDGNOflJv/ALtlB6ysfwT/APuNvZjMrGpZ2VFHdmIAFnzJ2xpb8oviEckGU6ciPUj3pYN9VfQ4BJ+Qxb41B7llP/tuP446kxy38h8qrxeJnZVAjk3YgD2CO5+OOnstnEkBMbq4Gx0sGr8DgM2JiYmAmNZ/KZylm3zcWeya62jQAraimiZ3jNMRYJYjbcUNj5bMxMBqHl7mlcvOJwhaGZ3U0PEI5XeeFh66GbMxML7xtvsAdsZTNpKiyRsHRhqVlNgg+YONNc2cGkyE0kYUvl5X6kAG2gkeJUO1MrKrVfZUcXpkVs3yb/KAFdYmXTG76ZO9JI3Z6O62bDLXnqs6WJB75jj/AN5Q/qkVqu1jzg+qQ3dk9nffGflwXNKbPtSn/wB5l/8AjI+7Fbn7wrDIQCA4Q2CdmK2aBB2VWOxxn5MOoSyeTGvP6zSTee/9OB92AwMNHjIJOVzUkrgd+nL1bat70pKH+C0N8C+Juc3PnYvnIR0URwIJGVDaK5Z1Fgg3p1EHYnzAAaOJ5B0lGYgXU1aZY9rdRdaSdhILPfYg0SKBAGbIZeQfQSQroJuHMIT0/UKNSSRir8N6e1D1DyONZqLQmYi0ByY1k6kbgsQxCmm2GxNnbwgVeB+SlZ3jWJmJNyPp6DHTO+pTLE5to+msNmMgi9r3AGwxRrlmM8xkyscx0EsE6su/0URJpYlJZTIWNLqGrSpZc/K+XmmkkZSTJIdRLJ4MvYpyEYvok+oqxvpdUUkKN8A6cPqbNswFJl16aiiBrYC68vCoA+D+WJzQCHyzKCSZgpAG7KoMpA946INefbzwW4dw9IYxGl0LJJ3JJNsxPmxJJJwL5yv5sQsLzMWFdMsGjO/0lp4/D+hubrsTgA3AJoOGQDLlgJGkaRg27KsklRdQrqC0pijsmttiawabLLBNNPrIDoGKHTpsX4txqBoVV7gdrwvtPC2UOXjWZ5G0l/o3M7MpQhn2NNY9pjS0AAQAMEstwObMOWzQ0x2CY7BL1vpNE/R3WxJJqjQvUBHlOM/NxIy6TKzS16KzHp379AS/fgziYmAUeduBx5hgtt1DGWKL7TRofaQHwmRGexffUwPhZgwPg2cKzIuazUcKSKAqRNp6w7xsteOGP2jpJBssg8KjFv5S+H5uWXLjLpLpAYB4SAyyOUA1P7SIFs2NrG+2xo8U5azQgGWkiE2mXqCdbXqXqVuqIwZOoVN66JDKp1NgHSLqQgq0gaIewzOWko7021nSLptRJAFiwSaeUlKxz51hemNtC2fZQFm33rUQAa28AI74q5Tgs83hkHRi21G/pHqvZ8TFAd/EzahvQBOoNXzVdHT0jRp0aaoaaqq9K2wCJnOGvJFFm8xEGIYTAQHwrq06r1G1jdSOpRNGMsAS2GPh+YGcimhzMYDK7I6qxI2a0Kts1gaDqoUdxXkOTq5NGy8kXWy9EI1SP4Ddowjjdrrvagb7HfSozhWQk6zSwrmDJIoXdXihCqaBkaVVeSQrt1Ql0F8PckCXGuGdSRcupPjoHzpP6Rj5A1QB+0R7iPHO/F3iEeUgTMxl06nWy6BunHEy6gFokmiBpA8xvhg4NwjogtI3Umb23qthdKB5KL+/cnFzNZRZAA3cHUpGxU+oPkaJHvBIOxOAVeXeLySxRZdJV1KpZp1UMGj1VCyD2fpRZ8wNEi1YBB3JZ+Rtcc0RVkoa6HSkB7FPFY96tuvazsSjZnhkcazxamiZZGljVk3eQOzRsWU00OolgiItFzYZgSTZ49NmII1ihZJJR4eojLp3ILMrU2hR9zWALsWH3N8bEETy9JpzNMMuiJ3bSraq7japfdY8gdq/ClCp0c0EkbNStlRpa16YgZnItQSGZXJFd2A8hhm/2Kq5dYUNFACjHchwbDHtdncjzth54AZXlNzFIa6coFQamV9DCRpS1j6rSNVbHQi9jsAKcEzMgTpuLljASU7bkKPEDdkMKIvfxb+Yx8z85lzcEI7KTM3fsmy9x31snr2OPKczpRBR1m7MnSctY/RC2w9CNj5HGfl/hjK0k8oqWahp2OlFvQprbVuWNeZrerwBPN5RJUaORQ6OCrKwsEHuCPTHM3yq/JY/DZOtCC2Uc+E9zGT2Rj6ejefY79+n8DOPzQdIx5kBopdSMGrSRodiDZ9FPbe6wHLPIHIE3FJ9EfhiWjLKRso9B6ufJfvOwx1Ny7y7BkYFy+XQIi/ix82Y+bH1/wAAAMCuSMzkUjGVyKlFQaqKmzdWxY92Njvv+GzRgJiYmJgJiYmJgKvEeGx5iNoplDo3cG/xBG4I8iCCMJMvyRRs+87GMjSwMadQr9kyeY95WxQN2Lx9xMA58T4Uk8Rif2T57Egj4gg+hBBBBIIIJGPXDeHLBGI0sgbknckk2SfeT6UPIADbExMBaxUz/CIZxU0Uco7eNFbY9+4OJiYAanJGTVgRAoCqUVAW6aqxtgItWgBjuQF387wZy+WWNQiKqKNgqgAD4AbDHzEwGXExMTATExMTATExMTATExMTATExMTATExMTATExMTAfCMYsvko470IqX30qBddrob4mJgM2JiYmAmJiYmAmPhW++JiYCBAOwx9xMTATExMT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75" y="-5334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104" name="Picture 8" descr="http://www.biologyreference.com/images/biol_01_img011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544616" cy="46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70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1143000"/>
          </a:xfrm>
        </p:spPr>
        <p:txBody>
          <a:bodyPr/>
          <a:lstStyle/>
          <a:p>
            <a:r>
              <a:rPr lang="en-AU" dirty="0" smtClean="0"/>
              <a:t>Patterns of evolution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91264" cy="2836912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Convergent evolution</a:t>
            </a:r>
          </a:p>
          <a:p>
            <a:pPr lvl="1"/>
            <a:r>
              <a:rPr lang="en-AU" dirty="0" smtClean="0"/>
              <a:t>Unrelated organisms evolve similar adaptations in response to their environment</a:t>
            </a:r>
          </a:p>
          <a:p>
            <a:pPr lvl="1"/>
            <a:r>
              <a:rPr lang="en-AU" dirty="0" smtClean="0"/>
              <a:t>Results of convergent evolution often show up in analogous structures. (same functions different structures)</a:t>
            </a:r>
            <a:endParaRPr lang="en-AU" dirty="0"/>
          </a:p>
        </p:txBody>
      </p:sp>
      <p:pic>
        <p:nvPicPr>
          <p:cNvPr id="2052" name="Picture 4" descr="http://t3.gstatic.com/images?q=tbn:ANd9GcSQZ-08vmv5q2pU81sKka3QXApRefSxrigPDgA0goFL4Y4ZI13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612285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59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Fossils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Fossils: Preserved remains or traces of an organism</a:t>
            </a:r>
          </a:p>
          <a:p>
            <a:pPr lvl="1"/>
            <a:r>
              <a:rPr lang="en-AU" dirty="0" smtClean="0"/>
              <a:t>Hard parts of </a:t>
            </a:r>
            <a:r>
              <a:rPr lang="en-AU" dirty="0" err="1" smtClean="0"/>
              <a:t>of</a:t>
            </a:r>
            <a:r>
              <a:rPr lang="en-AU" dirty="0" smtClean="0"/>
              <a:t> organisms like teeth, bones, shell</a:t>
            </a:r>
          </a:p>
          <a:p>
            <a:pPr lvl="1"/>
            <a:r>
              <a:rPr lang="en-AU" b="1" dirty="0" smtClean="0">
                <a:solidFill>
                  <a:srgbClr val="00B050"/>
                </a:solidFill>
              </a:rPr>
              <a:t>Moulds</a:t>
            </a:r>
            <a:r>
              <a:rPr lang="en-AU" dirty="0" smtClean="0"/>
              <a:t>: organism has decayed away and left an exact impression in the rock</a:t>
            </a:r>
          </a:p>
          <a:p>
            <a:pPr lvl="1"/>
            <a:r>
              <a:rPr lang="en-AU" b="1" dirty="0" smtClean="0">
                <a:solidFill>
                  <a:srgbClr val="00B050"/>
                </a:solidFill>
              </a:rPr>
              <a:t>Cast: </a:t>
            </a:r>
            <a:r>
              <a:rPr lang="en-AU" dirty="0" smtClean="0"/>
              <a:t>a mould that has filled with another sediment (mineral/rock)</a:t>
            </a:r>
          </a:p>
          <a:p>
            <a:pPr lvl="1"/>
            <a:r>
              <a:rPr lang="en-AU" dirty="0" smtClean="0">
                <a:solidFill>
                  <a:srgbClr val="00B050"/>
                </a:solidFill>
              </a:rPr>
              <a:t>Trace fossil</a:t>
            </a:r>
            <a:r>
              <a:rPr lang="en-AU" dirty="0" smtClean="0"/>
              <a:t>: traces of the organism but not actually the organism </a:t>
            </a:r>
            <a:r>
              <a:rPr lang="en-AU" dirty="0" err="1" smtClean="0"/>
              <a:t>eg</a:t>
            </a:r>
            <a:r>
              <a:rPr lang="en-AU" dirty="0" smtClean="0"/>
              <a:t> footprints</a:t>
            </a:r>
          </a:p>
          <a:p>
            <a:r>
              <a:rPr lang="en-AU" dirty="0" smtClean="0"/>
              <a:t>It is really rare for an organism to become a fossil. Need the right conditions at the right time </a:t>
            </a:r>
            <a:r>
              <a:rPr lang="en-AU" dirty="0" err="1" smtClean="0"/>
              <a:t>ie</a:t>
            </a:r>
            <a:r>
              <a:rPr lang="en-AU" dirty="0" smtClean="0"/>
              <a:t> when an organism has died. </a:t>
            </a:r>
            <a:endParaRPr lang="en-AU" dirty="0"/>
          </a:p>
          <a:p>
            <a:pPr lvl="1"/>
            <a:r>
              <a:rPr lang="en-AU" dirty="0" smtClean="0"/>
              <a:t>This is why the fossil record is incomplete.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650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Fossilisation Conditions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Ideally</a:t>
            </a:r>
          </a:p>
          <a:p>
            <a:pPr lvl="1"/>
            <a:r>
              <a:rPr lang="en-AU" dirty="0" smtClean="0"/>
              <a:t>Lacks oxygen</a:t>
            </a:r>
          </a:p>
          <a:p>
            <a:pPr lvl="1"/>
            <a:r>
              <a:rPr lang="en-AU" dirty="0" smtClean="0"/>
              <a:t>Or lacks water</a:t>
            </a:r>
          </a:p>
          <a:p>
            <a:pPr lvl="1"/>
            <a:r>
              <a:rPr lang="en-AU" dirty="0" smtClean="0"/>
              <a:t>Or lacks both oxygen and water</a:t>
            </a:r>
          </a:p>
          <a:p>
            <a:r>
              <a:rPr lang="en-AU" dirty="0" smtClean="0"/>
              <a:t>Mineralisation: minerals replace the bone/shell. The minerals are often harder and so it is more likely to fossilise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403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58" y="332656"/>
            <a:ext cx="8229600" cy="1143000"/>
          </a:xfrm>
        </p:spPr>
        <p:txBody>
          <a:bodyPr/>
          <a:lstStyle/>
          <a:p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Biology</a:t>
            </a:r>
            <a:r>
              <a:rPr lang="en-AU" dirty="0" smtClean="0"/>
              <a:t> rocks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92049"/>
            <a:ext cx="8229600" cy="4077311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The seabed which is calcium-rich ( forms limestone) has water but lacks oxygen so lots of fossils are found</a:t>
            </a:r>
          </a:p>
          <a:p>
            <a:r>
              <a:rPr lang="en-AU" dirty="0" smtClean="0"/>
              <a:t>Sedimentary rocks: Sand, Silt or Clay create</a:t>
            </a:r>
          </a:p>
          <a:p>
            <a:pPr lvl="1"/>
            <a:r>
              <a:rPr lang="en-AU" dirty="0" smtClean="0"/>
              <a:t>Generally carried by rivers and streams and deposit on ocean floor.</a:t>
            </a:r>
          </a:p>
          <a:p>
            <a:pPr lvl="1"/>
            <a:r>
              <a:rPr lang="en-AU" dirty="0" smtClean="0"/>
              <a:t>Originally soft materials that (won’t squish the organism) can form around the organism and then hardening.</a:t>
            </a:r>
          </a:p>
          <a:p>
            <a:pPr lvl="1"/>
            <a:r>
              <a:rPr lang="en-AU" dirty="0" smtClean="0"/>
              <a:t>Protects remains of organisms from scavengers</a:t>
            </a:r>
          </a:p>
          <a:p>
            <a:pPr lvl="1"/>
            <a:r>
              <a:rPr lang="en-AU" dirty="0" smtClean="0"/>
              <a:t>Slows decay of organism so fossilisation can occur</a:t>
            </a:r>
          </a:p>
          <a:p>
            <a:r>
              <a:rPr lang="en-AU" dirty="0" smtClean="0"/>
              <a:t>Amber is tree sap (liquid) which hardens over time. Think mosquito in </a:t>
            </a:r>
            <a:r>
              <a:rPr lang="en-AU" dirty="0"/>
              <a:t>J</a:t>
            </a:r>
            <a:r>
              <a:rPr lang="en-AU" dirty="0" smtClean="0"/>
              <a:t>urassic park</a:t>
            </a:r>
            <a:endParaRPr lang="en-AU" dirty="0"/>
          </a:p>
        </p:txBody>
      </p:sp>
      <p:pic>
        <p:nvPicPr>
          <p:cNvPr id="1026" name="Picture 2" descr="http://newschoolthoughtsonafrica.files.wordpress.com/2010/11/jurassic-park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415"/>
            <a:ext cx="3275856" cy="245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14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fossils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Impressions in rocks (leaves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</a:p>
        </p:txBody>
      </p:sp>
      <p:pic>
        <p:nvPicPr>
          <p:cNvPr id="4" name="Picture 2" descr="http://nansenese.wikispaces.com/file/view/forest-fossils.jpg/99938331/forest-fossil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t-rat.com/images/Fossils%20Preservation/fishmessedup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96386"/>
            <a:ext cx="42862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13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Impressions of footprints (in mud) that have been filled with volcanic ash</a:t>
            </a:r>
          </a:p>
          <a:p>
            <a:endParaRPr lang="en-AU" dirty="0"/>
          </a:p>
        </p:txBody>
      </p:sp>
      <p:pic>
        <p:nvPicPr>
          <p:cNvPr id="4098" name="Picture 2" descr="http://www.bradshawfoundation.com/origins/images/laetoli_footprint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636912"/>
            <a:ext cx="2562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78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Freezing and then dehydration of an organism</a:t>
            </a:r>
          </a:p>
          <a:p>
            <a:endParaRPr lang="en-AU" dirty="0"/>
          </a:p>
        </p:txBody>
      </p:sp>
      <p:pic>
        <p:nvPicPr>
          <p:cNvPr id="2052" name="Picture 4" descr="http://www.theblaze.com/wp-content/uploads/2011/08/Woolly-mammoth_Lyub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61" y="2564904"/>
            <a:ext cx="528058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69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Petrification: plant material that has partly dissolved and replaced with salts that then turns to rock.</a:t>
            </a:r>
          </a:p>
          <a:p>
            <a:endParaRPr lang="en-AU" dirty="0"/>
          </a:p>
        </p:txBody>
      </p:sp>
      <p:pic>
        <p:nvPicPr>
          <p:cNvPr id="5122" name="Picture 2" descr="http://media-cdn.tripadvisor.com/media/photo-s/00/18/2b/94/petrified-tre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2800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4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1017</Words>
  <Application>Microsoft Macintosh PowerPoint</Application>
  <PresentationFormat>On-screen Show (4:3)</PresentationFormat>
  <Paragraphs>95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Evidence of Change</vt:lpstr>
      <vt:lpstr>Study Design</vt:lpstr>
      <vt:lpstr>Fossils</vt:lpstr>
      <vt:lpstr>Fossilisation Conditions</vt:lpstr>
      <vt:lpstr>Biology rocks</vt:lpstr>
      <vt:lpstr>Other fossils</vt:lpstr>
      <vt:lpstr>PowerPoint Presentation</vt:lpstr>
      <vt:lpstr>PowerPoint Presentation</vt:lpstr>
      <vt:lpstr>PowerPoint Presentation</vt:lpstr>
      <vt:lpstr>PowerPoint Presentation</vt:lpstr>
      <vt:lpstr>Absolute dating techniques</vt:lpstr>
      <vt:lpstr>Radiodating</vt:lpstr>
      <vt:lpstr>Carbon-14 dating</vt:lpstr>
      <vt:lpstr>PowerPoint Presentation</vt:lpstr>
      <vt:lpstr>Carbon-14 dating</vt:lpstr>
      <vt:lpstr>PowerPoint Presentation</vt:lpstr>
      <vt:lpstr>Electron-spin Resonance (ESR)</vt:lpstr>
      <vt:lpstr>PowerPoint Presentation</vt:lpstr>
      <vt:lpstr>Geological time</vt:lpstr>
      <vt:lpstr>Patterns of evolution</vt:lpstr>
      <vt:lpstr>Divergent Evolution</vt:lpstr>
      <vt:lpstr>Homologous structures</vt:lpstr>
      <vt:lpstr>Embryology</vt:lpstr>
      <vt:lpstr>Patterns of evolution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of Change</dc:title>
  <dc:creator>Setup</dc:creator>
  <cp:lastModifiedBy>ICT Department</cp:lastModifiedBy>
  <cp:revision>28</cp:revision>
  <dcterms:created xsi:type="dcterms:W3CDTF">2013-08-28T09:03:58Z</dcterms:created>
  <dcterms:modified xsi:type="dcterms:W3CDTF">2016-08-16T01:17:32Z</dcterms:modified>
</cp:coreProperties>
</file>