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6" r:id="rId3"/>
    <p:sldId id="257" r:id="rId4"/>
    <p:sldId id="258" r:id="rId5"/>
    <p:sldId id="263" r:id="rId6"/>
    <p:sldId id="265" r:id="rId7"/>
    <p:sldId id="266" r:id="rId8"/>
    <p:sldId id="262" r:id="rId9"/>
    <p:sldId id="288" r:id="rId10"/>
    <p:sldId id="289" r:id="rId11"/>
    <p:sldId id="290" r:id="rId12"/>
    <p:sldId id="291" r:id="rId13"/>
    <p:sldId id="259" r:id="rId14"/>
    <p:sldId id="260" r:id="rId15"/>
    <p:sldId id="261" r:id="rId16"/>
    <p:sldId id="267" r:id="rId17"/>
    <p:sldId id="264" r:id="rId18"/>
    <p:sldId id="268" r:id="rId19"/>
    <p:sldId id="276" r:id="rId20"/>
    <p:sldId id="277" r:id="rId21"/>
    <p:sldId id="285" r:id="rId22"/>
    <p:sldId id="292" r:id="rId23"/>
    <p:sldId id="293" r:id="rId24"/>
    <p:sldId id="294" r:id="rId25"/>
    <p:sldId id="295" r:id="rId26"/>
    <p:sldId id="296" r:id="rId27"/>
    <p:sldId id="297" r:id="rId28"/>
    <p:sldId id="275" r:id="rId29"/>
    <p:sldId id="270" r:id="rId30"/>
    <p:sldId id="271" r:id="rId31"/>
    <p:sldId id="272" r:id="rId32"/>
    <p:sldId id="273" r:id="rId33"/>
    <p:sldId id="278" r:id="rId34"/>
    <p:sldId id="279" r:id="rId35"/>
    <p:sldId id="280" r:id="rId36"/>
    <p:sldId id="281" r:id="rId37"/>
    <p:sldId id="283" r:id="rId38"/>
    <p:sldId id="284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6CF36-41AF-5043-8067-0210F4EAFF97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3E582-BC7D-094D-9F23-F365C9BEF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E582-BC7D-094D-9F23-F365C9BEFC8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088-1F2F-4D8A-81FE-5734279BBF54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23AF-8812-4CCE-ADDA-57BFD4EFCE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93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088-1F2F-4D8A-81FE-5734279BBF54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23AF-8812-4CCE-ADDA-57BFD4EFCE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566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088-1F2F-4D8A-81FE-5734279BBF54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23AF-8812-4CCE-ADDA-57BFD4EFCE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51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088-1F2F-4D8A-81FE-5734279BBF54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23AF-8812-4CCE-ADDA-57BFD4EFCE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45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088-1F2F-4D8A-81FE-5734279BBF54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23AF-8812-4CCE-ADDA-57BFD4EFCE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127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088-1F2F-4D8A-81FE-5734279BBF54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23AF-8812-4CCE-ADDA-57BFD4EFCE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89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088-1F2F-4D8A-81FE-5734279BBF54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23AF-8812-4CCE-ADDA-57BFD4EFCE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50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088-1F2F-4D8A-81FE-5734279BBF54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23AF-8812-4CCE-ADDA-57BFD4EFCE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72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088-1F2F-4D8A-81FE-5734279BBF54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23AF-8812-4CCE-ADDA-57BFD4EFCE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14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088-1F2F-4D8A-81FE-5734279BBF54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23AF-8812-4CCE-ADDA-57BFD4EFCE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4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088-1F2F-4D8A-81FE-5734279BBF54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23AF-8812-4CCE-ADDA-57BFD4EFCE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08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1088-1F2F-4D8A-81FE-5734279BBF54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823AF-8812-4CCE-ADDA-57BFD4EFCE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134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constant+allele+frequencies+in+a+population&amp;source=images&amp;cd=&amp;cad=rja&amp;docid=zsqPDtZFBqSQJM&amp;tbnid=5wbnnYiOyLhBrM:&amp;ved=0CAUQjRw&amp;url=http://bio1151b.nicerweb.com/note40.html&amp;ei=e2wtUomXFM7ZkgWvx4DgBQ&amp;psig=AFQjCNE0clvxWn7Y5Ld95wyNWv8f8aUnxA&amp;ust=1378794873733748" TargetMode="Externa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google.com.au/url?sa=i&amp;rct=j&amp;q=bottleneck&amp;source=images&amp;cd=&amp;cad=rja&amp;docid=IgC7jDtINoyVSM&amp;tbnid=O78rPAqvHTEGHM:&amp;ved=0CAUQjRw&amp;url=http://biology200.gsu.edu/houghton/2107%20'13/lecture3.html&amp;ei=rHEtUp6eJYeFkAWC9YHgBg&amp;psig=AFQjCNEca77f8gO8ZdlU1C_I_qnVhJcFnQ&amp;ust=1378796098964422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bottleneck&amp;source=images&amp;cd=&amp;cad=rja&amp;docid=eMFmb20HLphcMM&amp;tbnid=-xpPcdSY32C-kM:&amp;ved=0CAUQjRw&amp;url=http://bio1151.nicerweb.com/Locked/media/ch23/bottleneck.html&amp;ei=-HAtUpjlNY3PkwX7z4CQBQ&amp;psig=AFQjCNEca77f8gO8ZdlU1C_I_qnVhJcFnQ&amp;ust=137879609896442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apps.net/interactives/pepperMoths.sw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Liger&amp;source=images&amp;cd=&amp;cad=rja&amp;docid=HE3SbF3FBkaUoM&amp;tbnid=tGVBIbrmj-PBQM:&amp;ved=0CAUQjRw&amp;url=http://www.weirdca.com/location.php?location=59&amp;ei=qQIxUsTmEYnmkAWL24DoDA&amp;psig=AFQjCNHwDgcbPtdUP9W8M4bvTAxiJb-FzA&amp;ust=1379030013155595" TargetMode="External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CoEiLOV8jc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phylogenetic+tree&amp;source=images&amp;cd=&amp;cad=rja&amp;docid=2k5Q4VeRndFB7M&amp;tbnid=DjrZojdPZXCEpM:&amp;ved=0CAUQjRw&amp;url=http://science.kennesaw.edu/~jdirnber/Bio2108/Lecture/LecPhylogeny/LecPhylogeny.html&amp;ei=Pw4xUoe1EY2GkQWjyYCwDQ&amp;psig=AFQjCNG5CLsFn4TTQLQsnVgje3SgEmnBLg&amp;ust=1379032969796965" TargetMode="External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allele+frequency+example&amp;source=images&amp;cd=&amp;cad=rja&amp;docid=cF7FEBn_rBIBoM&amp;tbnid=XeSGY2bpPVWBOM:&amp;ved=0CAUQjRw&amp;url=http://www.cssforum.com.pk/css-optional-subjects/group-d/zoology/14536-notes-zoology-15.html&amp;ei=bGktUp-3EsSulAXrs4HoAg&amp;psig=AFQjCNFC_YuK-CmEMt2dx_YNC9V9JXOe7Q&amp;ust=1378793926497370" TargetMode="Externa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blc.arizona.edu/courses/schaffer/182/GeneFreqs/HardyWeinberg-lg.jpeg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hardy+weinberg+equilibrium&amp;source=images&amp;cd=&amp;cad=rja&amp;docid=bHd40qrlPaGC4M&amp;tbnid=vTGIVVPELH9L3M:&amp;ved=0CAUQjRw&amp;url=http://bioap.wikispaces.com/Ch23+Collaboration&amp;ei=Mm8tUpjvMMnylAXxr4DwCA&amp;psig=AFQjCNG8TQO557piOkIh2pmEFyO8f8QgPA&amp;ust=137879568580741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Chapter 11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91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Variation is due to four forces of </a:t>
            </a:r>
            <a:r>
              <a:rPr lang="en-AU" b="1" dirty="0"/>
              <a:t>gene pool</a:t>
            </a:r>
            <a:r>
              <a:rPr lang="en-AU" dirty="0"/>
              <a:t>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US" b="1" dirty="0" smtClean="0"/>
              <a:t>Genetic </a:t>
            </a:r>
            <a:r>
              <a:rPr lang="en-US" b="1" dirty="0"/>
              <a:t>Drift: </a:t>
            </a:r>
            <a:r>
              <a:rPr lang="en-US" dirty="0" smtClean="0"/>
              <a:t>a </a:t>
            </a:r>
            <a:r>
              <a:rPr lang="en-US" dirty="0"/>
              <a:t>random force leading to allele </a:t>
            </a:r>
            <a:r>
              <a:rPr lang="en-US" dirty="0" smtClean="0"/>
              <a:t>extinction. Involves chance / random mating between members of a population.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 significant force for change in small populations.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Related </a:t>
            </a:r>
            <a:r>
              <a:rPr lang="en-US" dirty="0"/>
              <a:t>processes: </a:t>
            </a:r>
            <a:r>
              <a:rPr lang="en-US" b="1" dirty="0"/>
              <a:t>Bottleneck / Founder Effects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027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Variation is due to four forces of </a:t>
            </a:r>
            <a:r>
              <a:rPr lang="en-AU" b="1" dirty="0"/>
              <a:t>gene pool</a:t>
            </a:r>
            <a:r>
              <a:rPr lang="en-AU" dirty="0"/>
              <a:t>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b="1" dirty="0" smtClean="0"/>
              <a:t>Gene Flow or the transfer </a:t>
            </a:r>
            <a:r>
              <a:rPr lang="en-US" b="1" dirty="0"/>
              <a:t>of genes between </a:t>
            </a:r>
            <a:r>
              <a:rPr lang="en-US" b="1" dirty="0" smtClean="0"/>
              <a:t>populations: </a:t>
            </a:r>
          </a:p>
          <a:p>
            <a:pPr marL="0" indent="0">
              <a:buNone/>
            </a:pPr>
            <a:r>
              <a:rPr lang="en-US" dirty="0" smtClean="0"/>
              <a:t>Non-random </a:t>
            </a:r>
            <a:r>
              <a:rPr lang="en-US" dirty="0"/>
              <a:t>force in which migrating individuals add or remove alleles from any given </a:t>
            </a:r>
            <a:r>
              <a:rPr lang="en-US" dirty="0" smtClean="0"/>
              <a:t>population due to leaving or joining a population.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156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Variation is due to four forces of </a:t>
            </a:r>
            <a:r>
              <a:rPr lang="en-AU" b="1" dirty="0"/>
              <a:t>gene pool</a:t>
            </a:r>
            <a:r>
              <a:rPr lang="en-AU" dirty="0"/>
              <a:t>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4"/>
            </a:pPr>
            <a:r>
              <a:rPr lang="en-US" b="1" dirty="0" smtClean="0"/>
              <a:t>Selection</a:t>
            </a:r>
            <a:r>
              <a:rPr lang="en-US" b="1" dirty="0"/>
              <a:t>: </a:t>
            </a:r>
            <a:r>
              <a:rPr lang="en-US" dirty="0" smtClean="0"/>
              <a:t>A </a:t>
            </a:r>
            <a:r>
              <a:rPr lang="en-US" b="1" dirty="0" smtClean="0"/>
              <a:t>non-random</a:t>
            </a:r>
            <a:r>
              <a:rPr lang="en-US" dirty="0" smtClean="0"/>
              <a:t> force that </a:t>
            </a:r>
            <a:r>
              <a:rPr lang="en-US" dirty="0"/>
              <a:t>matches local environmental conditions with specific phenotypic </a:t>
            </a:r>
            <a:r>
              <a:rPr lang="en-US" dirty="0" smtClean="0"/>
              <a:t>varieties.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his shapes </a:t>
            </a:r>
            <a:r>
              <a:rPr lang="en-US" dirty="0"/>
              <a:t>allele frequencies in a </a:t>
            </a:r>
            <a:r>
              <a:rPr lang="en-US" dirty="0" smtClean="0"/>
              <a:t>population through the different reproduction </a:t>
            </a:r>
            <a:r>
              <a:rPr lang="en-US" dirty="0"/>
              <a:t>rates of different members of the </a:t>
            </a:r>
            <a:r>
              <a:rPr lang="en-US" dirty="0" smtClean="0"/>
              <a:t>population.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powerful force in larger populations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(Can be artificial selection in breeding stock)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938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AU" dirty="0" smtClean="0"/>
              <a:t>An allele associated with a higher reproduction rate will change the allele frequency</a:t>
            </a:r>
          </a:p>
          <a:p>
            <a:pPr lvl="1"/>
            <a:r>
              <a:rPr lang="en-AU" dirty="0" smtClean="0"/>
              <a:t>Allele associated with immigration: organisms that are able to fly/run for longer periods will integrate with new groups of the species (in far away places).</a:t>
            </a:r>
          </a:p>
          <a:p>
            <a:pPr lvl="1"/>
            <a:r>
              <a:rPr lang="en-AU" dirty="0" smtClean="0"/>
              <a:t>Chance </a:t>
            </a:r>
            <a:r>
              <a:rPr lang="en-AU" dirty="0" err="1" smtClean="0"/>
              <a:t>eg</a:t>
            </a:r>
            <a:r>
              <a:rPr lang="en-AU" dirty="0" smtClean="0"/>
              <a:t> a colour blind woman having ten children. Each child would inherit at least 1 allele for colour blindness increasing the allele frequency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550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flow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Changes in the allele frequencies of a population due to physical movement of alleles in or out of a population</a:t>
            </a:r>
          </a:p>
          <a:p>
            <a:pPr lvl="1"/>
            <a:r>
              <a:rPr lang="en-AU" dirty="0" smtClean="0"/>
              <a:t>Immigration and emigration</a:t>
            </a:r>
            <a:endParaRPr lang="en-AU" dirty="0"/>
          </a:p>
        </p:txBody>
      </p:sp>
      <p:pic>
        <p:nvPicPr>
          <p:cNvPr id="4098" name="Picture 2" descr="http://bio1151b.nicerweb.com/doc/class/med/Emigration-immig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73" y="4077072"/>
            <a:ext cx="70961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9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Genetic Drift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Changes that are unpredictable in direction, in allele frequencies from one generation to the next owing to the action of chance events</a:t>
            </a:r>
            <a:endParaRPr lang="en-AU" dirty="0"/>
          </a:p>
        </p:txBody>
      </p:sp>
      <p:pic>
        <p:nvPicPr>
          <p:cNvPr id="2050" name="Picture 2" descr="geneticdrif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54863"/>
            <a:ext cx="5832648" cy="282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4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AU" dirty="0" smtClean="0"/>
              <a:t>Bottle Neck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Selection pressure can bring about a severe reduction in population size.</a:t>
            </a:r>
          </a:p>
          <a:p>
            <a:pPr lvl="1"/>
            <a:r>
              <a:rPr lang="en-AU" dirty="0" smtClean="0"/>
              <a:t>Contagious disease, loss of habitat, hunting, volcanic explosion</a:t>
            </a:r>
          </a:p>
          <a:p>
            <a:r>
              <a:rPr lang="en-AU" dirty="0" smtClean="0"/>
              <a:t>If only a few individuals of a population survive than only their alleles survive. This may mean some alleles are lost.</a:t>
            </a:r>
          </a:p>
          <a:p>
            <a:pPr lvl="1"/>
            <a:endParaRPr lang="en-AU" dirty="0"/>
          </a:p>
        </p:txBody>
      </p:sp>
      <p:pic>
        <p:nvPicPr>
          <p:cNvPr id="6146" name="Picture 2" descr="http://bio1151.nicerweb.com/Locked/media/ch23/23_08BottleneckEffecL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5200568" cy="31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iology200.gsu.edu/houghton/2107%20'13/Figures/Chapter22/bottlenec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97" y="2996952"/>
            <a:ext cx="3580703" cy="20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8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u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32872"/>
            <a:ext cx="4756026" cy="312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Founder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736304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A few individuals of a population leave to start a new population else where. </a:t>
            </a:r>
          </a:p>
          <a:p>
            <a:r>
              <a:rPr lang="en-AU" dirty="0" smtClean="0"/>
              <a:t>The allele frequencies of the founders may not be the same as those of the original population and selection pressures in a new habitat may favour different phenotypes.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137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Peppered moth example</a:t>
            </a:r>
          </a:p>
          <a:p>
            <a:r>
              <a:rPr lang="en-AU" dirty="0">
                <a:hlinkClick r:id="rId2"/>
              </a:rPr>
              <a:t>http://www.techapps.net/interactives/pepperMoths.swf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95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Theories of Evolution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Lamarck</a:t>
            </a:r>
          </a:p>
          <a:p>
            <a:pPr lvl="1"/>
            <a:r>
              <a:rPr lang="en-AU" dirty="0" smtClean="0"/>
              <a:t>Traits are passed from parents to offspring</a:t>
            </a:r>
          </a:p>
          <a:p>
            <a:pPr lvl="1"/>
            <a:r>
              <a:rPr lang="en-AU" dirty="0" smtClean="0"/>
              <a:t>If a parents trait is changed during their lifetime than this would be passed to offspring</a:t>
            </a:r>
          </a:p>
          <a:p>
            <a:pPr lvl="2"/>
            <a:r>
              <a:rPr lang="en-AU" dirty="0" err="1" smtClean="0"/>
              <a:t>Eg</a:t>
            </a:r>
            <a:r>
              <a:rPr lang="en-AU" dirty="0" smtClean="0"/>
              <a:t>. If you cut a mouses tail off, its offspring will not have a tail</a:t>
            </a:r>
          </a:p>
          <a:p>
            <a:pPr lvl="1"/>
            <a:r>
              <a:rPr lang="en-AU" dirty="0" smtClean="0"/>
              <a:t>This theory was disproven (the baby mouse did have a tail!)</a:t>
            </a:r>
          </a:p>
        </p:txBody>
      </p:sp>
    </p:spTree>
    <p:extLst>
      <p:ext uri="{BB962C8B-B14F-4D97-AF65-F5344CB8AC3E}">
        <p14:creationId xmlns:p14="http://schemas.microsoft.com/office/powerpoint/2010/main" val="329358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b="1" dirty="0"/>
              <a:t>Evolution</a:t>
            </a:r>
            <a:r>
              <a:rPr lang="en-AU" dirty="0"/>
              <a:t>: The process of gradual change in the gene pool of a population of organisms that results in variation within a population and eventually the development of new species.</a:t>
            </a:r>
          </a:p>
          <a:p>
            <a:r>
              <a:rPr lang="en-AU" b="1" dirty="0"/>
              <a:t>Species: </a:t>
            </a:r>
            <a:r>
              <a:rPr lang="en-AU" dirty="0"/>
              <a:t>a population of organisms that can interbreed and produce fertile offspring.</a:t>
            </a:r>
          </a:p>
          <a:p>
            <a:r>
              <a:rPr lang="en-AU" b="1" dirty="0"/>
              <a:t>Gene Pool</a:t>
            </a:r>
            <a:r>
              <a:rPr lang="en-AU" dirty="0"/>
              <a:t>: the range of genes and alleles present in a population</a:t>
            </a:r>
          </a:p>
          <a:p>
            <a:r>
              <a:rPr lang="en-AU" b="1" dirty="0"/>
              <a:t>Population:</a:t>
            </a:r>
            <a:r>
              <a:rPr lang="en-AU" dirty="0"/>
              <a:t> a group of organisms of the same species living in a particular area at a particular time.</a:t>
            </a:r>
          </a:p>
          <a:p>
            <a:r>
              <a:rPr lang="en-AU" b="1" dirty="0"/>
              <a:t>Fossil: </a:t>
            </a:r>
            <a:r>
              <a:rPr lang="en-AU" dirty="0"/>
              <a:t>Any mineralised or imprinted remains of organisms or traces of organisms (scat, footprint)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9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Theories of Evolution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Charles Darwin and Russel Wallace</a:t>
            </a:r>
          </a:p>
          <a:p>
            <a:pPr lvl="1"/>
            <a:r>
              <a:rPr lang="en-AU" dirty="0" smtClean="0"/>
              <a:t>Natural Selection or ‘survival of the fittest’</a:t>
            </a:r>
          </a:p>
          <a:p>
            <a:pPr lvl="2"/>
            <a:r>
              <a:rPr lang="en-AU" dirty="0" smtClean="0"/>
              <a:t>The differences between individuals determine how well they will survive</a:t>
            </a:r>
          </a:p>
          <a:p>
            <a:pPr lvl="2"/>
            <a:r>
              <a:rPr lang="en-AU" dirty="0" smtClean="0"/>
              <a:t>Traits that increase the possibility of an organisms survival are passed on to their offspring.</a:t>
            </a:r>
          </a:p>
          <a:p>
            <a:r>
              <a:rPr lang="en-AU" dirty="0" smtClean="0"/>
              <a:t>Organisms that are best suited to their environment will survive and pass their characteristics to their offspring. Those that aren’t suited won’t survive and won’t have </a:t>
            </a:r>
            <a:r>
              <a:rPr lang="en-AU" dirty="0" err="1" smtClean="0"/>
              <a:t>oppring</a:t>
            </a:r>
            <a:r>
              <a:rPr lang="en-AU" dirty="0" smtClean="0"/>
              <a:t> so their unfavourable characteristics won’t get passed on.</a:t>
            </a:r>
          </a:p>
        </p:txBody>
      </p:sp>
    </p:spTree>
    <p:extLst>
      <p:ext uri="{BB962C8B-B14F-4D97-AF65-F5344CB8AC3E}">
        <p14:creationId xmlns:p14="http://schemas.microsoft.com/office/powerpoint/2010/main" val="145901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Support for the Theory of Evolution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 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08920"/>
            <a:ext cx="8143932" cy="386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1071546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Geographic evidence: </a:t>
            </a:r>
          </a:p>
          <a:p>
            <a:pPr>
              <a:buFont typeface="Arial" charset="0"/>
              <a:buChar char="•"/>
            </a:pPr>
            <a:r>
              <a:rPr lang="en-AU" sz="2400" dirty="0" smtClean="0"/>
              <a:t> similar fossils found in similar environments </a:t>
            </a:r>
          </a:p>
          <a:p>
            <a:pPr>
              <a:buFont typeface="Arial" charset="0"/>
              <a:buChar char="•"/>
            </a:pPr>
            <a:r>
              <a:rPr lang="en-AU" sz="2400" dirty="0" smtClean="0"/>
              <a:t> relationships between fossils in strata at same locations</a:t>
            </a:r>
          </a:p>
          <a:p>
            <a:pPr>
              <a:buFont typeface="Arial" charset="0"/>
              <a:buChar char="•"/>
            </a:pPr>
            <a:r>
              <a:rPr lang="en-AU" sz="2400" dirty="0" smtClean="0"/>
              <a:t> plate tectonics, continental drift and fossil locations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0461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/>
              <a:t>Aging </a:t>
            </a:r>
            <a:r>
              <a:rPr lang="en-AU" sz="3600" dirty="0" err="1" smtClean="0"/>
              <a:t>fossils:Relative</a:t>
            </a:r>
            <a:r>
              <a:rPr lang="en-AU" sz="3600" dirty="0" smtClean="0"/>
              <a:t> Dating ( layers of rock and the fossil record)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429684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23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Absolute Dating (radioactive isotope decay)</a:t>
            </a:r>
            <a:endParaRPr lang="en-A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214422"/>
            <a:ext cx="842968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163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 smtClean="0"/>
              <a:t>Environment Data (what was possible and when: gasses present in atmosphere and the fossil record)</a:t>
            </a:r>
            <a:br>
              <a:rPr lang="en-AU" sz="2800" dirty="0" smtClean="0"/>
            </a:br>
            <a:endParaRPr lang="en-A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35824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03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Structural features: comparative anatomy (can be misleading evidence)</a:t>
            </a:r>
            <a:br>
              <a:rPr lang="en-AU" sz="3200" dirty="0" smtClean="0"/>
            </a:br>
            <a:endParaRPr lang="en-AU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215370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005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/>
              <a:t>Biochemical Differences: DNA sequences and hybridisation, Proteins (haemoglobin)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64333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14422"/>
            <a:ext cx="40005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554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/>
              <a:t>Evidence by Example: Short Life Cycle Organisms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Virus mutations / Bacterial resistance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Selective breeding in agriculture (crops or stock)</a:t>
            </a:r>
          </a:p>
          <a:p>
            <a:pPr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034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Natural selection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Individuals differ from one another (that is they show variation)</a:t>
            </a:r>
          </a:p>
          <a:p>
            <a:r>
              <a:rPr lang="en-AU" dirty="0" smtClean="0"/>
              <a:t>Offspring generally resemble their parents</a:t>
            </a:r>
          </a:p>
          <a:p>
            <a:r>
              <a:rPr lang="en-AU" dirty="0" smtClean="0"/>
              <a:t>More offspring are born than can possibly survive to maturity and reproduce</a:t>
            </a:r>
          </a:p>
          <a:p>
            <a:r>
              <a:rPr lang="en-AU" dirty="0" smtClean="0"/>
              <a:t>There is a struggle for existence with some individuals being better suited to their environment than others.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32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Speciation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species is a group of organisms that normally interbreed in nature to produce fertile offspring. The formation of a new species is called speciation.</a:t>
            </a:r>
          </a:p>
          <a:p>
            <a:r>
              <a:rPr lang="en-AU" dirty="0" smtClean="0"/>
              <a:t>Generally occurs over long periods of time and cannot be seen in a human lifetime.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803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From the study design…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 qualitative treatment of changing allele frequencies in a population and the consequences:</a:t>
            </a:r>
          </a:p>
          <a:p>
            <a:pPr marL="0" indent="0">
              <a:buNone/>
            </a:pPr>
            <a:r>
              <a:rPr lang="en-AU" dirty="0"/>
              <a:t>– the concept of the gene pool</a:t>
            </a:r>
          </a:p>
          <a:p>
            <a:pPr marL="0" indent="0">
              <a:buNone/>
            </a:pPr>
            <a:r>
              <a:rPr lang="en-AU" dirty="0"/>
              <a:t>– environmental selection pressures, gene flow, genetic drift (founder and bottleneck effects)</a:t>
            </a:r>
          </a:p>
          <a:p>
            <a:pPr marL="0" indent="0">
              <a:buNone/>
            </a:pPr>
            <a:r>
              <a:rPr lang="en-AU" dirty="0"/>
              <a:t>– natural selection as a mechanism for biological evolution</a:t>
            </a:r>
          </a:p>
        </p:txBody>
      </p:sp>
    </p:spTree>
    <p:extLst>
      <p:ext uri="{BB962C8B-B14F-4D97-AF65-F5344CB8AC3E}">
        <p14:creationId xmlns:p14="http://schemas.microsoft.com/office/powerpoint/2010/main" val="173636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Pre-reproductive isolating mechanism of Speciation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600200"/>
            <a:ext cx="4499992" cy="4853136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Geographical isolation</a:t>
            </a:r>
          </a:p>
          <a:p>
            <a:pPr marL="0" indent="0">
              <a:buNone/>
            </a:pPr>
            <a:r>
              <a:rPr lang="en-AU" dirty="0" smtClean="0"/>
              <a:t>Or Allopatric speciation</a:t>
            </a:r>
          </a:p>
          <a:p>
            <a:pPr lvl="1"/>
            <a:r>
              <a:rPr lang="en-AU" dirty="0" smtClean="0"/>
              <a:t>Group of organisms physically and geographically isolated into two or more groups</a:t>
            </a:r>
          </a:p>
          <a:p>
            <a:pPr lvl="2"/>
            <a:r>
              <a:rPr lang="en-AU" dirty="0" err="1" smtClean="0"/>
              <a:t>Seperated</a:t>
            </a:r>
            <a:r>
              <a:rPr lang="en-AU" dirty="0" smtClean="0"/>
              <a:t> by water, land, </a:t>
            </a:r>
            <a:r>
              <a:rPr lang="en-AU" dirty="0" err="1" smtClean="0"/>
              <a:t>moutains</a:t>
            </a:r>
            <a:r>
              <a:rPr lang="en-AU" dirty="0" smtClean="0"/>
              <a:t>, continental drift, climate change</a:t>
            </a:r>
          </a:p>
          <a:p>
            <a:pPr lvl="1"/>
            <a:r>
              <a:rPr lang="en-AU" dirty="0" smtClean="0"/>
              <a:t>Will now experience different environmental pressures that will influence natural selection weather conditions, food, habitat </a:t>
            </a:r>
            <a:r>
              <a:rPr lang="en-AU" dirty="0" err="1" smtClean="0"/>
              <a:t>etc</a:t>
            </a:r>
            <a:endParaRPr lang="en-AU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664" y="1449064"/>
            <a:ext cx="4510336" cy="522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66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672208"/>
            <a:ext cx="4690864" cy="4277072"/>
          </a:xfrm>
        </p:spPr>
        <p:txBody>
          <a:bodyPr>
            <a:normAutofit/>
          </a:bodyPr>
          <a:lstStyle/>
          <a:p>
            <a:r>
              <a:rPr lang="en-AU" dirty="0" smtClean="0"/>
              <a:t>Natural selection</a:t>
            </a:r>
          </a:p>
          <a:p>
            <a:pPr lvl="1"/>
            <a:r>
              <a:rPr lang="en-AU" dirty="0" smtClean="0"/>
              <a:t>Over many generations</a:t>
            </a:r>
          </a:p>
          <a:p>
            <a:pPr lvl="1"/>
            <a:r>
              <a:rPr lang="en-AU" dirty="0" smtClean="0"/>
              <a:t>Together with some genetic mutations, each group may develop own characteristics and become a subspecies (appear different but can still interbreed)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664" y="1449064"/>
            <a:ext cx="4510336" cy="522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Pre-reproductive isolating mechanism of Speciation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401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268760"/>
            <a:ext cx="4824536" cy="5257800"/>
          </a:xfrm>
        </p:spPr>
        <p:txBody>
          <a:bodyPr>
            <a:normAutofit/>
          </a:bodyPr>
          <a:lstStyle/>
          <a:p>
            <a:r>
              <a:rPr lang="en-AU" dirty="0" smtClean="0"/>
              <a:t>Reproductive isolation</a:t>
            </a:r>
          </a:p>
          <a:p>
            <a:pPr lvl="1"/>
            <a:r>
              <a:rPr lang="en-AU" dirty="0" smtClean="0"/>
              <a:t>Can’t interbreed and thus are a new species</a:t>
            </a:r>
          </a:p>
          <a:p>
            <a:pPr lvl="1"/>
            <a:r>
              <a:rPr lang="en-AU" dirty="0" smtClean="0"/>
              <a:t>Reasons include</a:t>
            </a:r>
          </a:p>
          <a:p>
            <a:pPr lvl="2"/>
            <a:r>
              <a:rPr lang="en-AU" dirty="0" smtClean="0"/>
              <a:t>Can’t recognise each other (mates)</a:t>
            </a:r>
          </a:p>
          <a:p>
            <a:pPr lvl="2"/>
            <a:r>
              <a:rPr lang="en-AU" dirty="0" smtClean="0"/>
              <a:t>Change in genitalia</a:t>
            </a:r>
          </a:p>
          <a:p>
            <a:pPr lvl="2"/>
            <a:r>
              <a:rPr lang="en-AU" dirty="0" smtClean="0"/>
              <a:t>Change in mating habits and behaviours</a:t>
            </a:r>
          </a:p>
          <a:p>
            <a:pPr lvl="2"/>
            <a:r>
              <a:rPr lang="en-AU" dirty="0" smtClean="0"/>
              <a:t>Seasonal difference in mating</a:t>
            </a:r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664" y="1449064"/>
            <a:ext cx="4510336" cy="522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Pre-reproductive isolating mechanism of Speciation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523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Post-reproductive isolating mechanisms of speciation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4762872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Mating is not prevented from </a:t>
            </a:r>
            <a:r>
              <a:rPr lang="en-AU" dirty="0" err="1" smtClean="0"/>
              <a:t>occuring</a:t>
            </a:r>
            <a:r>
              <a:rPr lang="en-AU" dirty="0" smtClean="0"/>
              <a:t>, but offspring are not produced</a:t>
            </a:r>
          </a:p>
          <a:p>
            <a:pPr lvl="1"/>
            <a:r>
              <a:rPr lang="en-AU" dirty="0" smtClean="0"/>
              <a:t>Gametes do not survive</a:t>
            </a:r>
          </a:p>
          <a:p>
            <a:pPr lvl="1"/>
            <a:r>
              <a:rPr lang="en-AU" dirty="0" smtClean="0"/>
              <a:t>Zygote forms but does not survive</a:t>
            </a:r>
          </a:p>
          <a:p>
            <a:pPr lvl="1"/>
            <a:r>
              <a:rPr lang="en-AU" dirty="0" smtClean="0"/>
              <a:t>Hybrid sterility: Adult offspring are formed but are infertile because they can’t produce viable gametes (lion x tiger = liger which is sterile</a:t>
            </a:r>
            <a:endParaRPr lang="en-AU" dirty="0"/>
          </a:p>
        </p:txBody>
      </p:sp>
      <p:pic>
        <p:nvPicPr>
          <p:cNvPr id="1026" name="Picture 2" descr="http://t1.gstatic.com/images?q=tbn:ANd9GcRrA4UzaGInzOmY3Tv03I_Jm5RsysUJMOyGmnBX7iFjY5NhZ_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76872"/>
            <a:ext cx="40386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8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Example: Salamanders in California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hlinkClick r:id="rId2"/>
              </a:rPr>
              <a:t>https://www.youtube.com/watch?v=</a:t>
            </a:r>
            <a:r>
              <a:rPr lang="en-AU" dirty="0" smtClean="0">
                <a:hlinkClick r:id="rId2"/>
              </a:rPr>
              <a:t>YCoEiLOV8jc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421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Evolutionary Relationships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Can be represented as phylogenetic trees based on</a:t>
            </a:r>
          </a:p>
          <a:p>
            <a:pPr lvl="1"/>
            <a:r>
              <a:rPr lang="en-AU" dirty="0" smtClean="0"/>
              <a:t>Structural information about the organism (see </a:t>
            </a:r>
            <a:r>
              <a:rPr lang="en-AU" dirty="0" smtClean="0"/>
              <a:t>figure 11.20)</a:t>
            </a:r>
            <a:endParaRPr lang="en-AU" dirty="0" smtClean="0"/>
          </a:p>
          <a:p>
            <a:pPr lvl="1"/>
            <a:r>
              <a:rPr lang="en-AU" dirty="0" smtClean="0"/>
              <a:t>Biochemical information such as DNA comparisons.</a:t>
            </a:r>
          </a:p>
        </p:txBody>
      </p:sp>
      <p:pic>
        <p:nvPicPr>
          <p:cNvPr id="2050" name="Picture 2" descr="http://science.kennesaw.edu/~jdirnber/Bio2108/Lecture/LecPhylogeny/25-11-Cladogram-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8064896" cy="313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7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Evolutionary relationships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Molecular</a:t>
            </a:r>
          </a:p>
          <a:p>
            <a:pPr lvl="1"/>
            <a:r>
              <a:rPr lang="en-AU" dirty="0" smtClean="0"/>
              <a:t>DNA sequencing</a:t>
            </a:r>
          </a:p>
          <a:p>
            <a:pPr lvl="2"/>
            <a:r>
              <a:rPr lang="en-AU" dirty="0" smtClean="0"/>
              <a:t>DNA-DNA hybridisation</a:t>
            </a:r>
          </a:p>
          <a:p>
            <a:pPr marL="914400" lvl="2" indent="0">
              <a:buNone/>
            </a:pPr>
            <a:r>
              <a:rPr lang="en-AU" dirty="0" smtClean="0"/>
              <a:t>DNA is extracted from different species being analysed. Heated to </a:t>
            </a:r>
            <a:r>
              <a:rPr lang="en-AU" dirty="0" err="1" smtClean="0"/>
              <a:t>seperated</a:t>
            </a:r>
            <a:r>
              <a:rPr lang="en-AU" dirty="0" smtClean="0"/>
              <a:t> strands, </a:t>
            </a:r>
          </a:p>
          <a:p>
            <a:pPr marL="914400" lvl="2" indent="0">
              <a:buNone/>
            </a:pPr>
            <a:r>
              <a:rPr lang="en-AU" dirty="0" smtClean="0"/>
              <a:t>Cut using restriction enzymes into small </a:t>
            </a:r>
            <a:r>
              <a:rPr lang="en-AU" dirty="0" err="1" smtClean="0"/>
              <a:t>peieces</a:t>
            </a:r>
            <a:endParaRPr lang="en-AU" dirty="0" smtClean="0"/>
          </a:p>
          <a:p>
            <a:pPr marL="914400" lvl="2" indent="0">
              <a:buNone/>
            </a:pPr>
            <a:r>
              <a:rPr lang="en-AU" dirty="0" smtClean="0"/>
              <a:t>The two species restriction digests are then mixed and allowed to cool</a:t>
            </a:r>
          </a:p>
          <a:p>
            <a:pPr marL="914400" lvl="2" indent="0">
              <a:buNone/>
            </a:pPr>
            <a:r>
              <a:rPr lang="en-AU" dirty="0" smtClean="0"/>
              <a:t>As they cool, fragments collide and reform bonds.</a:t>
            </a:r>
          </a:p>
          <a:p>
            <a:pPr marL="914400" lvl="2" indent="0">
              <a:buNone/>
            </a:pPr>
            <a:r>
              <a:rPr lang="en-AU" dirty="0" smtClean="0"/>
              <a:t>Greater the number of bonds that form between the fragments, the stronger the binding.</a:t>
            </a:r>
          </a:p>
          <a:p>
            <a:pPr marL="914400" lvl="2" indent="0">
              <a:buNone/>
            </a:pPr>
            <a:r>
              <a:rPr lang="en-AU" dirty="0" smtClean="0"/>
              <a:t>So if the fragments are then reheated to separate strands, scientists can tell how strong the bonds are by how much heat is required to be applied.</a:t>
            </a:r>
          </a:p>
        </p:txBody>
      </p:sp>
    </p:spTree>
    <p:extLst>
      <p:ext uri="{BB962C8B-B14F-4D97-AF65-F5344CB8AC3E}">
        <p14:creationId xmlns:p14="http://schemas.microsoft.com/office/powerpoint/2010/main" val="2234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Evolutionary relationships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AU" dirty="0" smtClean="0"/>
              <a:t>Molecular</a:t>
            </a:r>
          </a:p>
          <a:p>
            <a:pPr lvl="1"/>
            <a:r>
              <a:rPr lang="en-AU" dirty="0" smtClean="0"/>
              <a:t>Mitochondrial DNA</a:t>
            </a:r>
          </a:p>
          <a:p>
            <a:pPr lvl="2"/>
            <a:r>
              <a:rPr lang="en-AU" dirty="0" smtClean="0"/>
              <a:t>Single circle of DNA</a:t>
            </a:r>
          </a:p>
          <a:p>
            <a:pPr lvl="2"/>
            <a:r>
              <a:rPr lang="en-AU" dirty="0" smtClean="0"/>
              <a:t>Only comes from mothers ova (not inherited by father)</a:t>
            </a:r>
          </a:p>
          <a:p>
            <a:pPr lvl="2"/>
            <a:r>
              <a:rPr lang="en-AU" dirty="0" smtClean="0"/>
              <a:t>Mutates at a steady state</a:t>
            </a:r>
          </a:p>
          <a:p>
            <a:pPr marL="914400" lvl="2" indent="0">
              <a:buNone/>
            </a:pPr>
            <a:r>
              <a:rPr lang="en-AU" dirty="0" smtClean="0"/>
              <a:t>Scientists can compare the amount of mutation between different species to determine when they might have had a common ancestor.</a:t>
            </a:r>
          </a:p>
        </p:txBody>
      </p:sp>
    </p:spTree>
    <p:extLst>
      <p:ext uri="{BB962C8B-B14F-4D97-AF65-F5344CB8AC3E}">
        <p14:creationId xmlns:p14="http://schemas.microsoft.com/office/powerpoint/2010/main" val="191882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Evolutionary relationships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AU" dirty="0" smtClean="0"/>
              <a:t>Molecular</a:t>
            </a:r>
          </a:p>
          <a:p>
            <a:pPr lvl="1"/>
            <a:r>
              <a:rPr lang="en-AU" dirty="0" smtClean="0"/>
              <a:t>Proteins</a:t>
            </a:r>
          </a:p>
          <a:p>
            <a:pPr lvl="2"/>
            <a:r>
              <a:rPr lang="en-AU" dirty="0" smtClean="0"/>
              <a:t>Protein structure depends on amino acid sequence (which in turn depends on DNA sequence). Thus differences in protein structure can be used to determine evolutionary relationships.</a:t>
            </a:r>
          </a:p>
          <a:p>
            <a:pPr marL="914400" lvl="2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91882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" name="Picture 5" descr="Screen Shot 2016-08-16 at 11.2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95807"/>
            <a:ext cx="7452320" cy="57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7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Allele Frequency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/>
          </a:bodyPr>
          <a:lstStyle/>
          <a:p>
            <a:r>
              <a:rPr lang="en-AU" dirty="0" smtClean="0"/>
              <a:t>The abundance of any given allele in a population</a:t>
            </a:r>
          </a:p>
          <a:p>
            <a:pPr lvl="1"/>
            <a:r>
              <a:rPr lang="en-AU" dirty="0" err="1" smtClean="0"/>
              <a:t>Eg</a:t>
            </a:r>
            <a:r>
              <a:rPr lang="en-AU" dirty="0" smtClean="0"/>
              <a:t> the allele for blue eyes in Scandinavia is more prevalent than any other allele for eye colour</a:t>
            </a:r>
          </a:p>
          <a:p>
            <a:r>
              <a:rPr lang="en-AU" dirty="0" smtClean="0"/>
              <a:t>When all genotypes in a population are known, we can directly count the number of each kind of allele and calculate its frequency.</a:t>
            </a:r>
          </a:p>
        </p:txBody>
      </p:sp>
    </p:spTree>
    <p:extLst>
      <p:ext uri="{BB962C8B-B14F-4D97-AF65-F5344CB8AC3E}">
        <p14:creationId xmlns:p14="http://schemas.microsoft.com/office/powerpoint/2010/main" val="364066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16 at 11.21.1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25"/>
          <a:stretch/>
        </p:blipFill>
        <p:spPr>
          <a:xfrm>
            <a:off x="0" y="0"/>
            <a:ext cx="9144000" cy="2692846"/>
          </a:xfrm>
          <a:prstGeom prst="rect">
            <a:avLst/>
          </a:prstGeom>
        </p:spPr>
      </p:pic>
      <p:pic>
        <p:nvPicPr>
          <p:cNvPr id="5" name="Picture 4" descr="Screen Shot 2016-08-16 at 11.21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9220"/>
            <a:ext cx="9144000" cy="367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41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16 at 11.21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6" y="0"/>
            <a:ext cx="8889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Allele Frequency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8" name="Picture 4" descr="http://www.bio.miami.edu/~cmallery/150/evol/23x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8" y="1700808"/>
            <a:ext cx="8843102" cy="48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3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Constant Allele Frequency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en-AU" dirty="0" err="1" smtClean="0"/>
              <a:t>Eg</a:t>
            </a:r>
            <a:r>
              <a:rPr lang="en-AU" dirty="0" smtClean="0"/>
              <a:t> in a cat population there is white (W) cats and not all white cats (w)</a:t>
            </a:r>
          </a:p>
          <a:p>
            <a:r>
              <a:rPr lang="en-AU" dirty="0" smtClean="0"/>
              <a:t>If the gene pool of this population is</a:t>
            </a:r>
          </a:p>
          <a:p>
            <a:pPr lvl="1"/>
            <a:r>
              <a:rPr lang="en-AU" dirty="0" err="1" smtClean="0"/>
              <a:t>Freq</a:t>
            </a:r>
            <a:r>
              <a:rPr lang="en-AU" dirty="0" smtClean="0"/>
              <a:t>(W)=0.4</a:t>
            </a:r>
          </a:p>
          <a:p>
            <a:pPr lvl="1"/>
            <a:r>
              <a:rPr lang="en-AU" dirty="0" err="1" smtClean="0"/>
              <a:t>Freq</a:t>
            </a:r>
            <a:r>
              <a:rPr lang="en-AU" dirty="0" smtClean="0"/>
              <a:t>(w)=0.6</a:t>
            </a:r>
          </a:p>
          <a:p>
            <a:r>
              <a:rPr lang="en-AU" dirty="0" smtClean="0"/>
              <a:t>Genetic equilibrium will result </a:t>
            </a:r>
            <a:r>
              <a:rPr lang="en-AU" dirty="0"/>
              <a:t>i</a:t>
            </a:r>
            <a:r>
              <a:rPr lang="en-AU" dirty="0" smtClean="0"/>
              <a:t>f </a:t>
            </a:r>
          </a:p>
          <a:p>
            <a:pPr lvl="1"/>
            <a:r>
              <a:rPr lang="en-AU" dirty="0" smtClean="0"/>
              <a:t>random mating occurs – there is no preference to mating based on coat colour.</a:t>
            </a:r>
          </a:p>
          <a:p>
            <a:pPr lvl="1"/>
            <a:r>
              <a:rPr lang="en-AU" dirty="0" smtClean="0"/>
              <a:t>Population is large</a:t>
            </a:r>
          </a:p>
          <a:p>
            <a:pPr lvl="1"/>
            <a:r>
              <a:rPr lang="en-AU" dirty="0" smtClean="0"/>
              <a:t>Phenotypes in the population survive equally well</a:t>
            </a:r>
          </a:p>
          <a:p>
            <a:pPr lvl="1"/>
            <a:r>
              <a:rPr lang="en-AU" dirty="0" smtClean="0"/>
              <a:t>Mating produce the same number of viable off spring</a:t>
            </a:r>
          </a:p>
          <a:p>
            <a:pPr lvl="1"/>
            <a:r>
              <a:rPr lang="en-AU" dirty="0" smtClean="0"/>
              <a:t>No migration into or out of the population occurs.</a:t>
            </a:r>
          </a:p>
          <a:p>
            <a:r>
              <a:rPr lang="en-AU" dirty="0" smtClean="0"/>
              <a:t>Under these conditions, the population is said to be in Hardy-Weinberg equilibrium</a:t>
            </a:r>
          </a:p>
          <a:p>
            <a:pPr lvl="1"/>
            <a:r>
              <a:rPr lang="en-AU" dirty="0" smtClean="0"/>
              <a:t>The allele frequencies in the population will stay the same over generations.</a:t>
            </a:r>
          </a:p>
          <a:p>
            <a:pPr lvl="1"/>
            <a:r>
              <a:rPr lang="en-AU" dirty="0" smtClean="0"/>
              <a:t>Note that it is rare for all of these conditions to occur at once.</a:t>
            </a:r>
          </a:p>
          <a:p>
            <a:pPr lvl="1"/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83010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Hardy </a:t>
            </a:r>
            <a:r>
              <a:rPr lang="en-AU" dirty="0" err="1" smtClean="0"/>
              <a:t>weinberg</a:t>
            </a:r>
            <a:r>
              <a:rPr lang="en-AU" dirty="0" smtClean="0"/>
              <a:t> equilibrium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 descr="http://bioap.wikispaces.com/file/view/hardy_weinberg.jpg/91430981/479x385/hardy_weinber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53" y="2852936"/>
            <a:ext cx="44196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ick to enlarge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0" y="1172247"/>
            <a:ext cx="3888432" cy="56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3.gstatic.com/images?q=tbn:ANd9GcQou9uCDzam3miYVUlBNaHgv_AR35r6YWiiQ2e8MDVWcCZ2qFX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0099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8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Factors that change Allele frequency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AU" dirty="0" smtClean="0"/>
              <a:t>Allele frequency can remain constant over time, but may be affected by some factors</a:t>
            </a:r>
          </a:p>
          <a:p>
            <a:pPr marL="914400" lvl="1" indent="-457200"/>
            <a:r>
              <a:rPr lang="en-AU" dirty="0" smtClean="0"/>
              <a:t>Mortality of individuals carrying a specific allele </a:t>
            </a:r>
            <a:r>
              <a:rPr lang="en-AU" dirty="0" err="1" smtClean="0"/>
              <a:t>eg</a:t>
            </a:r>
            <a:r>
              <a:rPr lang="en-AU" dirty="0" smtClean="0"/>
              <a:t> albino animals in the wild can’t camouflage</a:t>
            </a:r>
          </a:p>
          <a:p>
            <a:pPr marL="914400" lvl="1" indent="-457200"/>
            <a:r>
              <a:rPr lang="en-AU" dirty="0" smtClean="0"/>
              <a:t>Emigration of individuals carrying a specific allele. (maybe warmer coated animals will move to cooler region)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78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Variation is due to four forces of </a:t>
            </a:r>
            <a:r>
              <a:rPr lang="en-AU" b="1" dirty="0" smtClean="0"/>
              <a:t>gene pool</a:t>
            </a:r>
            <a:r>
              <a:rPr lang="en-AU" dirty="0" smtClean="0"/>
              <a:t> change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Mutations in germ </a:t>
            </a:r>
            <a:r>
              <a:rPr lang="en-US" b="1" dirty="0"/>
              <a:t>line </a:t>
            </a:r>
            <a:r>
              <a:rPr lang="en-US" b="1" dirty="0" smtClean="0"/>
              <a:t>cells:  </a:t>
            </a:r>
            <a:r>
              <a:rPr lang="en-US" dirty="0" smtClean="0"/>
              <a:t>A random </a:t>
            </a:r>
            <a:r>
              <a:rPr lang="en-US" dirty="0"/>
              <a:t>process which generates new allele </a:t>
            </a:r>
            <a:r>
              <a:rPr lang="en-US" dirty="0" smtClean="0"/>
              <a:t>types.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308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1549</Words>
  <Application>Microsoft Macintosh PowerPoint</Application>
  <PresentationFormat>On-screen Show (4:3)</PresentationFormat>
  <Paragraphs>161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Chapter 11</vt:lpstr>
      <vt:lpstr>Pre-Vocabulary</vt:lpstr>
      <vt:lpstr>From the study design…</vt:lpstr>
      <vt:lpstr>Allele Frequency</vt:lpstr>
      <vt:lpstr>Allele Frequency</vt:lpstr>
      <vt:lpstr>Constant Allele Frequency</vt:lpstr>
      <vt:lpstr>Hardy weinberg equilibrium</vt:lpstr>
      <vt:lpstr>Factors that change Allele frequency</vt:lpstr>
      <vt:lpstr>Variation is due to four forces of gene pool change</vt:lpstr>
      <vt:lpstr>Variation is due to four forces of gene pool change</vt:lpstr>
      <vt:lpstr>Variation is due to four forces of gene pool change</vt:lpstr>
      <vt:lpstr>Variation is due to four forces of gene pool change</vt:lpstr>
      <vt:lpstr>PowerPoint Presentation</vt:lpstr>
      <vt:lpstr>Gene flow</vt:lpstr>
      <vt:lpstr>Genetic Drift</vt:lpstr>
      <vt:lpstr>Bottle Neck</vt:lpstr>
      <vt:lpstr>Founder Effect</vt:lpstr>
      <vt:lpstr>PowerPoint Presentation</vt:lpstr>
      <vt:lpstr>Theories of Evolution</vt:lpstr>
      <vt:lpstr>Theories of Evolution</vt:lpstr>
      <vt:lpstr>Support for the Theory of Evolution    </vt:lpstr>
      <vt:lpstr>Aging fossils:Relative Dating ( layers of rock and the fossil record) </vt:lpstr>
      <vt:lpstr>Absolute Dating (radioactive isotope decay)</vt:lpstr>
      <vt:lpstr>Environment Data (what was possible and when: gasses present in atmosphere and the fossil record) </vt:lpstr>
      <vt:lpstr>Structural features: comparative anatomy (can be misleading evidence) </vt:lpstr>
      <vt:lpstr>Biochemical Differences: DNA sequences and hybridisation, Proteins (haemoglobin) </vt:lpstr>
      <vt:lpstr>Evidence by Example: Short Life Cycle Organisms </vt:lpstr>
      <vt:lpstr>Natural selection</vt:lpstr>
      <vt:lpstr>Speciation</vt:lpstr>
      <vt:lpstr>Pre-reproductive isolating mechanism of Speciation</vt:lpstr>
      <vt:lpstr>PowerPoint Presentation</vt:lpstr>
      <vt:lpstr>PowerPoint Presentation</vt:lpstr>
      <vt:lpstr>Post-reproductive isolating mechanisms of speciation</vt:lpstr>
      <vt:lpstr>PowerPoint Presentation</vt:lpstr>
      <vt:lpstr>Evolutionary Relationships</vt:lpstr>
      <vt:lpstr>Evolutionary relationships</vt:lpstr>
      <vt:lpstr>Evolutionary relationships</vt:lpstr>
      <vt:lpstr>Evolutionary relationships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Setup</dc:creator>
  <cp:lastModifiedBy>ICT Department</cp:lastModifiedBy>
  <cp:revision>22</cp:revision>
  <dcterms:created xsi:type="dcterms:W3CDTF">2013-09-09T05:56:16Z</dcterms:created>
  <dcterms:modified xsi:type="dcterms:W3CDTF">2016-08-16T01:24:05Z</dcterms:modified>
</cp:coreProperties>
</file>