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71" r:id="rId7"/>
    <p:sldId id="272" r:id="rId8"/>
    <p:sldId id="261" r:id="rId9"/>
    <p:sldId id="270" r:id="rId10"/>
    <p:sldId id="260" r:id="rId11"/>
    <p:sldId id="263" r:id="rId12"/>
    <p:sldId id="264" r:id="rId13"/>
    <p:sldId id="265" r:id="rId14"/>
    <p:sldId id="275" r:id="rId15"/>
    <p:sldId id="273" r:id="rId16"/>
    <p:sldId id="274" r:id="rId17"/>
    <p:sldId id="276" r:id="rId18"/>
    <p:sldId id="277" r:id="rId19"/>
    <p:sldId id="278" r:id="rId20"/>
    <p:sldId id="279" r:id="rId21"/>
    <p:sldId id="285" r:id="rId22"/>
    <p:sldId id="281" r:id="rId23"/>
    <p:sldId id="284" r:id="rId24"/>
    <p:sldId id="282" r:id="rId25"/>
    <p:sldId id="283" r:id="rId26"/>
    <p:sldId id="280" r:id="rId27"/>
    <p:sldId id="286"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1744"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56BD256-51D6-4D8D-A5DC-12222E8B3C11}" type="datetimeFigureOut">
              <a:rPr lang="en-AU" smtClean="0"/>
              <a:t>24/08/16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D4C24C-CC20-4C40-851C-14B851B61574}" type="slidenum">
              <a:rPr lang="en-AU" smtClean="0"/>
              <a:t>‹#›</a:t>
            </a:fld>
            <a:endParaRPr lang="en-AU"/>
          </a:p>
        </p:txBody>
      </p:sp>
    </p:spTree>
    <p:extLst>
      <p:ext uri="{BB962C8B-B14F-4D97-AF65-F5344CB8AC3E}">
        <p14:creationId xmlns:p14="http://schemas.microsoft.com/office/powerpoint/2010/main" val="1602654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56BD256-51D6-4D8D-A5DC-12222E8B3C11}" type="datetimeFigureOut">
              <a:rPr lang="en-AU" smtClean="0"/>
              <a:t>24/08/16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D4C24C-CC20-4C40-851C-14B851B61574}" type="slidenum">
              <a:rPr lang="en-AU" smtClean="0"/>
              <a:t>‹#›</a:t>
            </a:fld>
            <a:endParaRPr lang="en-AU"/>
          </a:p>
        </p:txBody>
      </p:sp>
    </p:spTree>
    <p:extLst>
      <p:ext uri="{BB962C8B-B14F-4D97-AF65-F5344CB8AC3E}">
        <p14:creationId xmlns:p14="http://schemas.microsoft.com/office/powerpoint/2010/main" val="101239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56BD256-51D6-4D8D-A5DC-12222E8B3C11}" type="datetimeFigureOut">
              <a:rPr lang="en-AU" smtClean="0"/>
              <a:t>24/08/16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D4C24C-CC20-4C40-851C-14B851B61574}" type="slidenum">
              <a:rPr lang="en-AU" smtClean="0"/>
              <a:t>‹#›</a:t>
            </a:fld>
            <a:endParaRPr lang="en-AU"/>
          </a:p>
        </p:txBody>
      </p:sp>
    </p:spTree>
    <p:extLst>
      <p:ext uri="{BB962C8B-B14F-4D97-AF65-F5344CB8AC3E}">
        <p14:creationId xmlns:p14="http://schemas.microsoft.com/office/powerpoint/2010/main" val="40148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56BD256-51D6-4D8D-A5DC-12222E8B3C11}" type="datetimeFigureOut">
              <a:rPr lang="en-AU" smtClean="0"/>
              <a:t>24/08/16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D4C24C-CC20-4C40-851C-14B851B61574}" type="slidenum">
              <a:rPr lang="en-AU" smtClean="0"/>
              <a:t>‹#›</a:t>
            </a:fld>
            <a:endParaRPr lang="en-AU"/>
          </a:p>
        </p:txBody>
      </p:sp>
    </p:spTree>
    <p:extLst>
      <p:ext uri="{BB962C8B-B14F-4D97-AF65-F5344CB8AC3E}">
        <p14:creationId xmlns:p14="http://schemas.microsoft.com/office/powerpoint/2010/main" val="361230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6BD256-51D6-4D8D-A5DC-12222E8B3C11}" type="datetimeFigureOut">
              <a:rPr lang="en-AU" smtClean="0"/>
              <a:t>24/08/16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D4C24C-CC20-4C40-851C-14B851B61574}" type="slidenum">
              <a:rPr lang="en-AU" smtClean="0"/>
              <a:t>‹#›</a:t>
            </a:fld>
            <a:endParaRPr lang="en-AU"/>
          </a:p>
        </p:txBody>
      </p:sp>
    </p:spTree>
    <p:extLst>
      <p:ext uri="{BB962C8B-B14F-4D97-AF65-F5344CB8AC3E}">
        <p14:creationId xmlns:p14="http://schemas.microsoft.com/office/powerpoint/2010/main" val="21619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56BD256-51D6-4D8D-A5DC-12222E8B3C11}" type="datetimeFigureOut">
              <a:rPr lang="en-AU" smtClean="0"/>
              <a:t>24/08/16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FD4C24C-CC20-4C40-851C-14B851B61574}" type="slidenum">
              <a:rPr lang="en-AU" smtClean="0"/>
              <a:t>‹#›</a:t>
            </a:fld>
            <a:endParaRPr lang="en-AU"/>
          </a:p>
        </p:txBody>
      </p:sp>
    </p:spTree>
    <p:extLst>
      <p:ext uri="{BB962C8B-B14F-4D97-AF65-F5344CB8AC3E}">
        <p14:creationId xmlns:p14="http://schemas.microsoft.com/office/powerpoint/2010/main" val="142365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56BD256-51D6-4D8D-A5DC-12222E8B3C11}" type="datetimeFigureOut">
              <a:rPr lang="en-AU" smtClean="0"/>
              <a:t>24/08/16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FD4C24C-CC20-4C40-851C-14B851B61574}" type="slidenum">
              <a:rPr lang="en-AU" smtClean="0"/>
              <a:t>‹#›</a:t>
            </a:fld>
            <a:endParaRPr lang="en-AU"/>
          </a:p>
        </p:txBody>
      </p:sp>
    </p:spTree>
    <p:extLst>
      <p:ext uri="{BB962C8B-B14F-4D97-AF65-F5344CB8AC3E}">
        <p14:creationId xmlns:p14="http://schemas.microsoft.com/office/powerpoint/2010/main" val="330480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56BD256-51D6-4D8D-A5DC-12222E8B3C11}" type="datetimeFigureOut">
              <a:rPr lang="en-AU" smtClean="0"/>
              <a:t>24/08/16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FD4C24C-CC20-4C40-851C-14B851B61574}" type="slidenum">
              <a:rPr lang="en-AU" smtClean="0"/>
              <a:t>‹#›</a:t>
            </a:fld>
            <a:endParaRPr lang="en-AU"/>
          </a:p>
        </p:txBody>
      </p:sp>
    </p:spTree>
    <p:extLst>
      <p:ext uri="{BB962C8B-B14F-4D97-AF65-F5344CB8AC3E}">
        <p14:creationId xmlns:p14="http://schemas.microsoft.com/office/powerpoint/2010/main" val="63821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BD256-51D6-4D8D-A5DC-12222E8B3C11}" type="datetimeFigureOut">
              <a:rPr lang="en-AU" smtClean="0"/>
              <a:t>24/08/16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FD4C24C-CC20-4C40-851C-14B851B61574}" type="slidenum">
              <a:rPr lang="en-AU" smtClean="0"/>
              <a:t>‹#›</a:t>
            </a:fld>
            <a:endParaRPr lang="en-AU"/>
          </a:p>
        </p:txBody>
      </p:sp>
    </p:spTree>
    <p:extLst>
      <p:ext uri="{BB962C8B-B14F-4D97-AF65-F5344CB8AC3E}">
        <p14:creationId xmlns:p14="http://schemas.microsoft.com/office/powerpoint/2010/main" val="781178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6BD256-51D6-4D8D-A5DC-12222E8B3C11}" type="datetimeFigureOut">
              <a:rPr lang="en-AU" smtClean="0"/>
              <a:t>24/08/16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FD4C24C-CC20-4C40-851C-14B851B61574}" type="slidenum">
              <a:rPr lang="en-AU" smtClean="0"/>
              <a:t>‹#›</a:t>
            </a:fld>
            <a:endParaRPr lang="en-AU"/>
          </a:p>
        </p:txBody>
      </p:sp>
    </p:spTree>
    <p:extLst>
      <p:ext uri="{BB962C8B-B14F-4D97-AF65-F5344CB8AC3E}">
        <p14:creationId xmlns:p14="http://schemas.microsoft.com/office/powerpoint/2010/main" val="240350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6BD256-51D6-4D8D-A5DC-12222E8B3C11}" type="datetimeFigureOut">
              <a:rPr lang="en-AU" smtClean="0"/>
              <a:t>24/08/16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FD4C24C-CC20-4C40-851C-14B851B61574}" type="slidenum">
              <a:rPr lang="en-AU" smtClean="0"/>
              <a:t>‹#›</a:t>
            </a:fld>
            <a:endParaRPr lang="en-AU"/>
          </a:p>
        </p:txBody>
      </p:sp>
    </p:spTree>
    <p:extLst>
      <p:ext uri="{BB962C8B-B14F-4D97-AF65-F5344CB8AC3E}">
        <p14:creationId xmlns:p14="http://schemas.microsoft.com/office/powerpoint/2010/main" val="31966156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BD256-51D6-4D8D-A5DC-12222E8B3C11}" type="datetimeFigureOut">
              <a:rPr lang="en-AU" smtClean="0"/>
              <a:t>24/08/16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4C24C-CC20-4C40-851C-14B851B61574}" type="slidenum">
              <a:rPr lang="en-AU" smtClean="0"/>
              <a:t>‹#›</a:t>
            </a:fld>
            <a:endParaRPr lang="en-AU"/>
          </a:p>
        </p:txBody>
      </p:sp>
    </p:spTree>
    <p:extLst>
      <p:ext uri="{BB962C8B-B14F-4D97-AF65-F5344CB8AC3E}">
        <p14:creationId xmlns:p14="http://schemas.microsoft.com/office/powerpoint/2010/main" val="3526701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au/url?sa=i&amp;rct=j&amp;q=&amp;esrc=s&amp;frm=1&amp;source=images&amp;cd=&amp;cad=rja&amp;docid=pUZ03hskoNprZM&amp;tbnid=JMrRdtDYQspmrM:&amp;ved=0CAUQjRw&amp;url=http://www.bio.utexas.edu/faculty/sjasper/Bio301M/humanevol.html&amp;ei=UtQ2UsqIGsKxlQW4nIHYAQ&amp;psig=AFQjCNGJ6YsF4O5peIxxUpl15pObQfBL8A&amp;ust=1379411392802041" TargetMode="Externa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google.com.au/url?sa=i&amp;rct=j&amp;q=human+classification&amp;source=images&amp;cd=&amp;cad=rja&amp;docid=RAYK8nj9vBOLGM&amp;tbnid=lsAVl8xeoKDuqM:&amp;ved=0CAUQjRw&amp;url=http://chapter7taxonomy.weebly.com/linnaean-hierarchy.html&amp;ei=EaY2Upoyg66UBcjNgbAB&amp;psig=AFQjCNElZcT1szgSv5MjH5lA3RnJGJzjTA&amp;ust=1379399442638095" TargetMode="Externa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hyperlink" Target="http://www.google.com.au/url?sa=i&amp;rct=j&amp;q=human+classification&amp;source=images&amp;cd=&amp;cad=rja&amp;docid=e5B9szln1b7r-M&amp;tbnid=xodTzr6VGEEynM:&amp;ved=0CAUQjRw&amp;url=http://facinatingamazinganimals.wordpress.com/2012/03/11/animal-trees/&amp;ei=uqU2Uvu-BIWxkgWxsYHwDg&amp;psig=AFQjCNElZcT1szgSv5MjH5lA3RnJGJzjTA&amp;ust=137939944263809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au/url?sa=i&amp;rct=j&amp;q=Primates&amp;source=images&amp;cd=&amp;cad=rja&amp;docid=o9hpnAIqd8a-qM&amp;tbnid=wEln9HNfVHOBkM:&amp;ved=0CAUQjRw&amp;url=http://www.conservation.org/learn/biodiversity/species/profiles/more_primates/tree/&amp;ei=q6c2UsDjI4PPkwX_yIGABQ&amp;psig=AFQjCNGlb1Qg2ExAAoq39in3zov1MZcYNw&amp;ust=1379399721178896" TargetMode="External"/><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hyperlink" Target="http://www.conservation.org/learn/biodiversity/species/profiles/more_primat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au/url?sa=i&amp;rct=j&amp;q=Primate+tree&amp;source=images&amp;cd=&amp;cad=rja&amp;docid=0aUi2Gxk0sxM1M&amp;tbnid=Xy9dSz0H84jN6M:&amp;ved=0CAUQjRw&amp;url=http://www.bbc.co.uk/nature/life/Primate&amp;ei=2Ko2UtCsFIiykAXdkoHoCw&amp;psig=AFQjCNHehsqbxI5s3OoBT2Hlc1cI4v9YHQ&amp;ust=1379400464651179" TargetMode="External"/><Relationship Id="rId3"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au/url?sa=i&amp;rct=j&amp;q=Primate+tree&amp;source=images&amp;cd=&amp;cad=rja&amp;docid=0aUi2Gxk0sxM1M&amp;tbnid=Xy9dSz0H84jN6M:&amp;ved=0CAUQjRw&amp;url=http://www.bbc.co.uk/nature/life/Primate&amp;ei=2Ko2UtCsFIiykAXdkoHoCw&amp;psig=AFQjCNHehsqbxI5s3OoBT2Hlc1cI4v9YHQ&amp;ust=1379400464651179" TargetMode="External"/><Relationship Id="rId3"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err="1" smtClean="0"/>
              <a:t>Hominin</a:t>
            </a:r>
            <a:r>
              <a:rPr lang="en-AU" dirty="0" smtClean="0"/>
              <a:t> Evolution</a:t>
            </a:r>
            <a:endParaRPr lang="en-AU" dirty="0"/>
          </a:p>
        </p:txBody>
      </p:sp>
      <p:sp>
        <p:nvSpPr>
          <p:cNvPr id="3" name="Subtitle 2"/>
          <p:cNvSpPr>
            <a:spLocks noGrp="1"/>
          </p:cNvSpPr>
          <p:nvPr>
            <p:ph type="subTitle" idx="1"/>
          </p:nvPr>
        </p:nvSpPr>
        <p:spPr/>
        <p:txBody>
          <a:bodyPr/>
          <a:lstStyle/>
          <a:p>
            <a:r>
              <a:rPr lang="en-AU" dirty="0" smtClean="0"/>
              <a:t>Chapter </a:t>
            </a:r>
            <a:r>
              <a:rPr lang="en-AU" dirty="0" smtClean="0"/>
              <a:t>12</a:t>
            </a:r>
            <a:endParaRPr lang="en-AU" dirty="0"/>
          </a:p>
        </p:txBody>
      </p:sp>
    </p:spTree>
    <p:extLst>
      <p:ext uri="{BB962C8B-B14F-4D97-AF65-F5344CB8AC3E}">
        <p14:creationId xmlns:p14="http://schemas.microsoft.com/office/powerpoint/2010/main" val="24214334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Primate identifiable features</a:t>
            </a:r>
            <a:endParaRPr lang="en-AU" dirty="0"/>
          </a:p>
        </p:txBody>
      </p:sp>
      <p:sp>
        <p:nvSpPr>
          <p:cNvPr id="3" name="Content Placeholder 2"/>
          <p:cNvSpPr>
            <a:spLocks noGrp="1"/>
          </p:cNvSpPr>
          <p:nvPr>
            <p:ph idx="1"/>
          </p:nvPr>
        </p:nvSpPr>
        <p:spPr>
          <a:xfrm>
            <a:off x="457200" y="1600200"/>
            <a:ext cx="8229600" cy="5069160"/>
          </a:xfrm>
        </p:spPr>
        <p:txBody>
          <a:bodyPr>
            <a:normAutofit fontScale="62500" lnSpcReduction="20000"/>
          </a:bodyPr>
          <a:lstStyle/>
          <a:p>
            <a:r>
              <a:rPr lang="en-AU" dirty="0" smtClean="0"/>
              <a:t>Hands and feet:</a:t>
            </a:r>
          </a:p>
          <a:p>
            <a:pPr lvl="1"/>
            <a:r>
              <a:rPr lang="en-AU" dirty="0" smtClean="0"/>
              <a:t>Five digits that can grasp or curl around objects and thumbs (sometimes big toes) that are opposable ( can bring in contact with other fingers</a:t>
            </a:r>
          </a:p>
          <a:p>
            <a:pPr lvl="1"/>
            <a:r>
              <a:rPr lang="en-AU" dirty="0" smtClean="0"/>
              <a:t>Flat nails on their digits</a:t>
            </a:r>
          </a:p>
          <a:p>
            <a:pPr lvl="1"/>
            <a:r>
              <a:rPr lang="en-AU" dirty="0" smtClean="0"/>
              <a:t>Tips of digits have many touch receptors</a:t>
            </a:r>
          </a:p>
          <a:p>
            <a:r>
              <a:rPr lang="en-AU" dirty="0" smtClean="0"/>
              <a:t>Vision</a:t>
            </a:r>
          </a:p>
          <a:p>
            <a:pPr lvl="1"/>
            <a:r>
              <a:rPr lang="en-AU" dirty="0" smtClean="0"/>
              <a:t>Large forward facing eyes that give 3D vision</a:t>
            </a:r>
          </a:p>
          <a:p>
            <a:pPr lvl="1"/>
            <a:r>
              <a:rPr lang="en-AU" dirty="0" smtClean="0"/>
              <a:t>Colour vision (3 different types of cone in their retinas)</a:t>
            </a:r>
          </a:p>
          <a:p>
            <a:pPr lvl="1"/>
            <a:r>
              <a:rPr lang="en-AU" dirty="0" smtClean="0"/>
              <a:t>Protective cone at the outer side of the eye socket</a:t>
            </a:r>
          </a:p>
          <a:p>
            <a:r>
              <a:rPr lang="en-AU" dirty="0" smtClean="0"/>
              <a:t>Skeleton is flexible for life in the trees (can rotate the arm in the shoulder socket)</a:t>
            </a:r>
          </a:p>
          <a:p>
            <a:r>
              <a:rPr lang="en-AU" dirty="0" smtClean="0"/>
              <a:t>Large brains compared to body size</a:t>
            </a:r>
          </a:p>
          <a:p>
            <a:r>
              <a:rPr lang="en-AU" dirty="0" smtClean="0"/>
              <a:t>Social animals - live in groups (pairs to hundreds!)</a:t>
            </a:r>
          </a:p>
          <a:p>
            <a:r>
              <a:rPr lang="en-AU" dirty="0" smtClean="0"/>
              <a:t>Long gestation period compared to non-primate mammals (allows brain to develop). Typically produce a single child at each birth and provide parental care for an extended period of time.</a:t>
            </a:r>
          </a:p>
          <a:p>
            <a:r>
              <a:rPr lang="en-AU" dirty="0" smtClean="0"/>
              <a:t>See table on page 367 for more.</a:t>
            </a:r>
            <a:endParaRPr lang="en-AU" dirty="0"/>
          </a:p>
        </p:txBody>
      </p:sp>
    </p:spTree>
    <p:extLst>
      <p:ext uri="{BB962C8B-B14F-4D97-AF65-F5344CB8AC3E}">
        <p14:creationId xmlns:p14="http://schemas.microsoft.com/office/powerpoint/2010/main" val="10292956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SuperFamily</a:t>
            </a:r>
            <a:r>
              <a:rPr lang="en-AU" dirty="0" smtClean="0"/>
              <a:t>: </a:t>
            </a:r>
            <a:r>
              <a:rPr lang="en-AU" dirty="0" err="1" smtClean="0"/>
              <a:t>Hominoidea</a:t>
            </a:r>
            <a:endParaRPr lang="en-AU" dirty="0"/>
          </a:p>
        </p:txBody>
      </p:sp>
      <p:sp>
        <p:nvSpPr>
          <p:cNvPr id="4" name="TextBox 3"/>
          <p:cNvSpPr txBox="1"/>
          <p:nvPr/>
        </p:nvSpPr>
        <p:spPr>
          <a:xfrm>
            <a:off x="2843808" y="1268760"/>
            <a:ext cx="151216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dirty="0" err="1" smtClean="0"/>
              <a:t>Hominoidea</a:t>
            </a:r>
            <a:endParaRPr lang="en-AU" dirty="0"/>
          </a:p>
        </p:txBody>
      </p:sp>
      <p:sp>
        <p:nvSpPr>
          <p:cNvPr id="5" name="TextBox 4"/>
          <p:cNvSpPr txBox="1"/>
          <p:nvPr/>
        </p:nvSpPr>
        <p:spPr>
          <a:xfrm>
            <a:off x="179512" y="2132856"/>
            <a:ext cx="1512168"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AU" dirty="0" err="1" smtClean="0"/>
              <a:t>Hylobatidae</a:t>
            </a:r>
            <a:endParaRPr lang="en-AU" dirty="0"/>
          </a:p>
        </p:txBody>
      </p:sp>
      <p:sp>
        <p:nvSpPr>
          <p:cNvPr id="6" name="TextBox 5"/>
          <p:cNvSpPr txBox="1"/>
          <p:nvPr/>
        </p:nvSpPr>
        <p:spPr>
          <a:xfrm>
            <a:off x="4896036" y="2132856"/>
            <a:ext cx="1512168"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AU" dirty="0" err="1" smtClean="0"/>
              <a:t>Hominidae</a:t>
            </a:r>
            <a:endParaRPr lang="en-AU" dirty="0"/>
          </a:p>
        </p:txBody>
      </p:sp>
      <p:sp>
        <p:nvSpPr>
          <p:cNvPr id="7" name="TextBox 6"/>
          <p:cNvSpPr txBox="1"/>
          <p:nvPr/>
        </p:nvSpPr>
        <p:spPr>
          <a:xfrm>
            <a:off x="179512" y="5517232"/>
            <a:ext cx="2088232"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AU" dirty="0" err="1" smtClean="0"/>
              <a:t>Hylobates</a:t>
            </a:r>
            <a:endParaRPr lang="en-AU" dirty="0" smtClean="0"/>
          </a:p>
          <a:p>
            <a:r>
              <a:rPr lang="en-AU" dirty="0" smtClean="0"/>
              <a:t>Gibbons, </a:t>
            </a:r>
            <a:r>
              <a:rPr lang="en-AU" dirty="0" err="1" smtClean="0"/>
              <a:t>Siamangs</a:t>
            </a:r>
            <a:endParaRPr lang="en-AU" dirty="0"/>
          </a:p>
        </p:txBody>
      </p:sp>
      <p:sp>
        <p:nvSpPr>
          <p:cNvPr id="8" name="TextBox 7"/>
          <p:cNvSpPr txBox="1"/>
          <p:nvPr/>
        </p:nvSpPr>
        <p:spPr>
          <a:xfrm>
            <a:off x="2483768" y="3068960"/>
            <a:ext cx="122413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dirty="0" err="1" smtClean="0"/>
              <a:t>Ponginae</a:t>
            </a:r>
            <a:endParaRPr lang="en-AU" dirty="0"/>
          </a:p>
        </p:txBody>
      </p:sp>
      <p:sp>
        <p:nvSpPr>
          <p:cNvPr id="9" name="TextBox 8"/>
          <p:cNvSpPr txBox="1"/>
          <p:nvPr/>
        </p:nvSpPr>
        <p:spPr>
          <a:xfrm>
            <a:off x="4122738" y="3076065"/>
            <a:ext cx="122413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dirty="0" err="1" smtClean="0"/>
              <a:t>Gorilinae</a:t>
            </a:r>
            <a:endParaRPr lang="en-AU" dirty="0"/>
          </a:p>
        </p:txBody>
      </p:sp>
      <p:sp>
        <p:nvSpPr>
          <p:cNvPr id="10" name="TextBox 9"/>
          <p:cNvSpPr txBox="1"/>
          <p:nvPr/>
        </p:nvSpPr>
        <p:spPr>
          <a:xfrm>
            <a:off x="6111625" y="3068960"/>
            <a:ext cx="122413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dirty="0" err="1" smtClean="0"/>
              <a:t>Homininae</a:t>
            </a:r>
            <a:endParaRPr lang="en-AU" dirty="0"/>
          </a:p>
        </p:txBody>
      </p:sp>
      <p:sp>
        <p:nvSpPr>
          <p:cNvPr id="11" name="TextBox 10"/>
          <p:cNvSpPr txBox="1"/>
          <p:nvPr/>
        </p:nvSpPr>
        <p:spPr>
          <a:xfrm>
            <a:off x="2483768" y="5518973"/>
            <a:ext cx="1368152"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AU" dirty="0" smtClean="0"/>
              <a:t>Pongo</a:t>
            </a:r>
          </a:p>
          <a:p>
            <a:r>
              <a:rPr lang="en-AU" dirty="0" smtClean="0"/>
              <a:t>Orang-utans</a:t>
            </a:r>
            <a:endParaRPr lang="en-AU" dirty="0"/>
          </a:p>
        </p:txBody>
      </p:sp>
      <p:sp>
        <p:nvSpPr>
          <p:cNvPr id="12" name="TextBox 11"/>
          <p:cNvSpPr txBox="1"/>
          <p:nvPr/>
        </p:nvSpPr>
        <p:spPr>
          <a:xfrm>
            <a:off x="4122738" y="5517229"/>
            <a:ext cx="1007488"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AU" dirty="0" err="1" smtClean="0"/>
              <a:t>Gorilia</a:t>
            </a:r>
            <a:endParaRPr lang="en-AU" dirty="0" smtClean="0"/>
          </a:p>
          <a:p>
            <a:r>
              <a:rPr lang="en-AU" dirty="0" smtClean="0"/>
              <a:t>Gorillas</a:t>
            </a:r>
            <a:endParaRPr lang="en-AU" dirty="0"/>
          </a:p>
        </p:txBody>
      </p:sp>
      <p:sp>
        <p:nvSpPr>
          <p:cNvPr id="13" name="TextBox 12"/>
          <p:cNvSpPr txBox="1"/>
          <p:nvPr/>
        </p:nvSpPr>
        <p:spPr>
          <a:xfrm>
            <a:off x="5490000" y="5517228"/>
            <a:ext cx="918204"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AU" dirty="0" smtClean="0"/>
              <a:t>Pan</a:t>
            </a:r>
          </a:p>
          <a:p>
            <a:r>
              <a:rPr lang="en-AU" dirty="0" smtClean="0"/>
              <a:t>Chimps</a:t>
            </a:r>
            <a:endParaRPr lang="en-AU" dirty="0"/>
          </a:p>
        </p:txBody>
      </p:sp>
      <p:sp>
        <p:nvSpPr>
          <p:cNvPr id="14" name="TextBox 13"/>
          <p:cNvSpPr txBox="1"/>
          <p:nvPr/>
        </p:nvSpPr>
        <p:spPr>
          <a:xfrm>
            <a:off x="6723693" y="5517228"/>
            <a:ext cx="1070767"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AU" dirty="0" smtClean="0"/>
              <a:t>Homo</a:t>
            </a:r>
          </a:p>
          <a:p>
            <a:r>
              <a:rPr lang="en-AU" dirty="0" smtClean="0"/>
              <a:t>Humans</a:t>
            </a:r>
            <a:endParaRPr lang="en-AU" dirty="0"/>
          </a:p>
        </p:txBody>
      </p:sp>
      <p:sp>
        <p:nvSpPr>
          <p:cNvPr id="15" name="TextBox 14"/>
          <p:cNvSpPr txBox="1"/>
          <p:nvPr/>
        </p:nvSpPr>
        <p:spPr>
          <a:xfrm>
            <a:off x="5490000" y="4211796"/>
            <a:ext cx="864096"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AU" dirty="0" smtClean="0"/>
              <a:t>Panini</a:t>
            </a:r>
            <a:endParaRPr lang="en-AU" dirty="0"/>
          </a:p>
        </p:txBody>
      </p:sp>
      <p:sp>
        <p:nvSpPr>
          <p:cNvPr id="16" name="TextBox 15"/>
          <p:cNvSpPr txBox="1"/>
          <p:nvPr/>
        </p:nvSpPr>
        <p:spPr>
          <a:xfrm>
            <a:off x="6876256" y="4211796"/>
            <a:ext cx="107117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AU" dirty="0" err="1" smtClean="0"/>
              <a:t>Hominini</a:t>
            </a:r>
            <a:endParaRPr lang="en-AU" dirty="0"/>
          </a:p>
        </p:txBody>
      </p:sp>
      <p:cxnSp>
        <p:nvCxnSpPr>
          <p:cNvPr id="27" name="Straight Connector 26"/>
          <p:cNvCxnSpPr>
            <a:stCxn id="4" idx="2"/>
          </p:cNvCxnSpPr>
          <p:nvPr/>
        </p:nvCxnSpPr>
        <p:spPr>
          <a:xfrm>
            <a:off x="3599892" y="1638092"/>
            <a:ext cx="0" cy="175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27584" y="1844824"/>
            <a:ext cx="50944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949102" y="1813466"/>
            <a:ext cx="0" cy="3193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27584" y="1813466"/>
            <a:ext cx="0" cy="3193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 idx="2"/>
          </p:cNvCxnSpPr>
          <p:nvPr/>
        </p:nvCxnSpPr>
        <p:spPr>
          <a:xfrm>
            <a:off x="5652120" y="2502188"/>
            <a:ext cx="0" cy="278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987824" y="2780928"/>
            <a:ext cx="37358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10" idx="0"/>
          </p:cNvCxnSpPr>
          <p:nvPr/>
        </p:nvCxnSpPr>
        <p:spPr>
          <a:xfrm>
            <a:off x="6723693" y="2780928"/>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626482" y="2780928"/>
            <a:ext cx="0" cy="295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987824" y="2780928"/>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 idx="2"/>
          </p:cNvCxnSpPr>
          <p:nvPr/>
        </p:nvCxnSpPr>
        <p:spPr>
          <a:xfrm>
            <a:off x="935596" y="2502188"/>
            <a:ext cx="0" cy="3015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987824" y="3445397"/>
            <a:ext cx="0" cy="2071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644008" y="3445397"/>
            <a:ext cx="0" cy="2071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10" idx="2"/>
          </p:cNvCxnSpPr>
          <p:nvPr/>
        </p:nvCxnSpPr>
        <p:spPr>
          <a:xfrm>
            <a:off x="6723693" y="3438292"/>
            <a:ext cx="0" cy="350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922048" y="3789040"/>
            <a:ext cx="14897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endCxn id="16" idx="0"/>
          </p:cNvCxnSpPr>
          <p:nvPr/>
        </p:nvCxnSpPr>
        <p:spPr>
          <a:xfrm>
            <a:off x="7411841" y="3789040"/>
            <a:ext cx="0" cy="422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15" idx="0"/>
          </p:cNvCxnSpPr>
          <p:nvPr/>
        </p:nvCxnSpPr>
        <p:spPr>
          <a:xfrm>
            <a:off x="5922048" y="3789040"/>
            <a:ext cx="0" cy="422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5" idx="2"/>
            <a:endCxn id="13" idx="0"/>
          </p:cNvCxnSpPr>
          <p:nvPr/>
        </p:nvCxnSpPr>
        <p:spPr>
          <a:xfrm>
            <a:off x="5922048" y="4581128"/>
            <a:ext cx="27054" cy="936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16" idx="2"/>
          </p:cNvCxnSpPr>
          <p:nvPr/>
        </p:nvCxnSpPr>
        <p:spPr>
          <a:xfrm>
            <a:off x="7411841" y="4581128"/>
            <a:ext cx="0" cy="936100"/>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8028384" y="1268760"/>
            <a:ext cx="1368152" cy="338554"/>
          </a:xfrm>
          <a:prstGeom prst="rect">
            <a:avLst/>
          </a:prstGeom>
          <a:noFill/>
        </p:spPr>
        <p:txBody>
          <a:bodyPr wrap="square" rtlCol="0">
            <a:spAutoFit/>
          </a:bodyPr>
          <a:lstStyle/>
          <a:p>
            <a:r>
              <a:rPr lang="en-AU" sz="1600" dirty="0" smtClean="0"/>
              <a:t>superfamily</a:t>
            </a:r>
            <a:endParaRPr lang="en-AU" sz="1600" dirty="0"/>
          </a:p>
        </p:txBody>
      </p:sp>
      <p:sp>
        <p:nvSpPr>
          <p:cNvPr id="73" name="TextBox 72"/>
          <p:cNvSpPr txBox="1"/>
          <p:nvPr/>
        </p:nvSpPr>
        <p:spPr>
          <a:xfrm>
            <a:off x="8029337" y="2163634"/>
            <a:ext cx="1368152" cy="338554"/>
          </a:xfrm>
          <a:prstGeom prst="rect">
            <a:avLst/>
          </a:prstGeom>
          <a:noFill/>
        </p:spPr>
        <p:txBody>
          <a:bodyPr wrap="square" rtlCol="0">
            <a:spAutoFit/>
          </a:bodyPr>
          <a:lstStyle/>
          <a:p>
            <a:r>
              <a:rPr lang="en-AU" sz="1600" dirty="0" smtClean="0"/>
              <a:t>Family</a:t>
            </a:r>
            <a:endParaRPr lang="en-AU" sz="1600" dirty="0"/>
          </a:p>
        </p:txBody>
      </p:sp>
      <p:sp>
        <p:nvSpPr>
          <p:cNvPr id="74" name="TextBox 73"/>
          <p:cNvSpPr txBox="1"/>
          <p:nvPr/>
        </p:nvSpPr>
        <p:spPr>
          <a:xfrm>
            <a:off x="8028384" y="3058508"/>
            <a:ext cx="1368152" cy="338554"/>
          </a:xfrm>
          <a:prstGeom prst="rect">
            <a:avLst/>
          </a:prstGeom>
          <a:noFill/>
        </p:spPr>
        <p:txBody>
          <a:bodyPr wrap="square" rtlCol="0">
            <a:spAutoFit/>
          </a:bodyPr>
          <a:lstStyle/>
          <a:p>
            <a:r>
              <a:rPr lang="en-AU" sz="1600" dirty="0" err="1" smtClean="0"/>
              <a:t>SubFamily</a:t>
            </a:r>
            <a:endParaRPr lang="en-AU" sz="1600" dirty="0"/>
          </a:p>
        </p:txBody>
      </p:sp>
      <p:sp>
        <p:nvSpPr>
          <p:cNvPr id="75" name="TextBox 74"/>
          <p:cNvSpPr txBox="1"/>
          <p:nvPr/>
        </p:nvSpPr>
        <p:spPr>
          <a:xfrm>
            <a:off x="8100392" y="4242574"/>
            <a:ext cx="1368152" cy="338554"/>
          </a:xfrm>
          <a:prstGeom prst="rect">
            <a:avLst/>
          </a:prstGeom>
          <a:noFill/>
        </p:spPr>
        <p:txBody>
          <a:bodyPr wrap="square" rtlCol="0">
            <a:spAutoFit/>
          </a:bodyPr>
          <a:lstStyle/>
          <a:p>
            <a:r>
              <a:rPr lang="en-AU" sz="1600" dirty="0" smtClean="0"/>
              <a:t>Tribe</a:t>
            </a:r>
            <a:endParaRPr lang="en-AU" sz="1600" dirty="0"/>
          </a:p>
        </p:txBody>
      </p:sp>
      <p:sp>
        <p:nvSpPr>
          <p:cNvPr id="76" name="TextBox 75"/>
          <p:cNvSpPr txBox="1"/>
          <p:nvPr/>
        </p:nvSpPr>
        <p:spPr>
          <a:xfrm>
            <a:off x="8244408" y="5657549"/>
            <a:ext cx="1368152" cy="338554"/>
          </a:xfrm>
          <a:prstGeom prst="rect">
            <a:avLst/>
          </a:prstGeom>
          <a:noFill/>
        </p:spPr>
        <p:txBody>
          <a:bodyPr wrap="square" rtlCol="0">
            <a:spAutoFit/>
          </a:bodyPr>
          <a:lstStyle/>
          <a:p>
            <a:r>
              <a:rPr lang="en-AU" sz="1600" dirty="0" smtClean="0"/>
              <a:t>Genus</a:t>
            </a:r>
            <a:endParaRPr lang="en-AU" sz="1600" dirty="0"/>
          </a:p>
        </p:txBody>
      </p:sp>
    </p:spTree>
    <p:extLst>
      <p:ext uri="{BB962C8B-B14F-4D97-AF65-F5344CB8AC3E}">
        <p14:creationId xmlns:p14="http://schemas.microsoft.com/office/powerpoint/2010/main" val="30645139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Hominins</a:t>
            </a:r>
            <a:endParaRPr lang="en-AU" dirty="0"/>
          </a:p>
        </p:txBody>
      </p:sp>
      <p:sp>
        <p:nvSpPr>
          <p:cNvPr id="3" name="Content Placeholder 2"/>
          <p:cNvSpPr>
            <a:spLocks noGrp="1"/>
          </p:cNvSpPr>
          <p:nvPr>
            <p:ph idx="1"/>
          </p:nvPr>
        </p:nvSpPr>
        <p:spPr/>
        <p:txBody>
          <a:bodyPr/>
          <a:lstStyle/>
          <a:p>
            <a:r>
              <a:rPr lang="en-AU" dirty="0" smtClean="0"/>
              <a:t>At this classification humans are separated from other apes</a:t>
            </a:r>
          </a:p>
          <a:p>
            <a:pPr lvl="1"/>
            <a:r>
              <a:rPr lang="en-AU" dirty="0" smtClean="0"/>
              <a:t>Able to walk erect on hind legs.</a:t>
            </a:r>
          </a:p>
          <a:p>
            <a:pPr lvl="1"/>
            <a:r>
              <a:rPr lang="en-AU" dirty="0" smtClean="0"/>
              <a:t>Bipedal (two footed) locomotion</a:t>
            </a:r>
          </a:p>
          <a:p>
            <a:r>
              <a:rPr lang="en-AU" dirty="0" smtClean="0"/>
              <a:t>Humans (</a:t>
            </a:r>
            <a:r>
              <a:rPr lang="en-AU" i="1" dirty="0" err="1" smtClean="0"/>
              <a:t>Homosapians</a:t>
            </a:r>
            <a:r>
              <a:rPr lang="en-AU" i="1" dirty="0" smtClean="0"/>
              <a:t>)</a:t>
            </a:r>
            <a:r>
              <a:rPr lang="en-AU" dirty="0" smtClean="0"/>
              <a:t> are the only modern </a:t>
            </a:r>
            <a:r>
              <a:rPr lang="en-AU" dirty="0" err="1" smtClean="0"/>
              <a:t>Hominin</a:t>
            </a:r>
            <a:r>
              <a:rPr lang="en-AU" dirty="0" smtClean="0"/>
              <a:t>. All other known </a:t>
            </a:r>
            <a:r>
              <a:rPr lang="en-AU" dirty="0" err="1" smtClean="0"/>
              <a:t>hominins</a:t>
            </a:r>
            <a:r>
              <a:rPr lang="en-AU" dirty="0" smtClean="0"/>
              <a:t> are extinct.</a:t>
            </a:r>
            <a:endParaRPr lang="en-AU" dirty="0"/>
          </a:p>
        </p:txBody>
      </p:sp>
    </p:spTree>
    <p:extLst>
      <p:ext uri="{BB962C8B-B14F-4D97-AF65-F5344CB8AC3E}">
        <p14:creationId xmlns:p14="http://schemas.microsoft.com/office/powerpoint/2010/main" val="39768522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80"/>
            <a:ext cx="8229600" cy="1143000"/>
          </a:xfrm>
        </p:spPr>
        <p:txBody>
          <a:bodyPr>
            <a:normAutofit/>
          </a:bodyPr>
          <a:lstStyle/>
          <a:p>
            <a:r>
              <a:rPr lang="en-AU" sz="3200" dirty="0" smtClean="0"/>
              <a:t>Evidence of erect/bipedal walking in Fossils</a:t>
            </a:r>
            <a:endParaRPr lang="en-AU" sz="3200" dirty="0"/>
          </a:p>
        </p:txBody>
      </p:sp>
      <p:pic>
        <p:nvPicPr>
          <p:cNvPr id="2050" name="Picture 2" descr="http://www.zo.utexas.edu/faculty/sjasper/images/f27.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836711"/>
            <a:ext cx="7776864" cy="55367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4544" y="6474822"/>
            <a:ext cx="9144000" cy="338554"/>
          </a:xfrm>
          <a:prstGeom prst="rect">
            <a:avLst/>
          </a:prstGeom>
          <a:noFill/>
        </p:spPr>
        <p:txBody>
          <a:bodyPr wrap="square" rtlCol="0">
            <a:spAutoFit/>
          </a:bodyPr>
          <a:lstStyle/>
          <a:p>
            <a:r>
              <a:rPr lang="en-AU" sz="1600" dirty="0" smtClean="0"/>
              <a:t>Fossilised footprints from 3.6 MYA have also shown feet similar to ours without the big ape like toe.</a:t>
            </a:r>
            <a:endParaRPr lang="en-AU" sz="1600" dirty="0"/>
          </a:p>
        </p:txBody>
      </p:sp>
    </p:spTree>
    <p:extLst>
      <p:ext uri="{BB962C8B-B14F-4D97-AF65-F5344CB8AC3E}">
        <p14:creationId xmlns:p14="http://schemas.microsoft.com/office/powerpoint/2010/main" val="1440887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6264696" y="1600200"/>
            <a:ext cx="2422104" cy="4525963"/>
          </a:xfrm>
        </p:spPr>
        <p:txBody>
          <a:bodyPr>
            <a:normAutofit/>
          </a:bodyPr>
          <a:lstStyle/>
          <a:p>
            <a:pPr marL="0" indent="0">
              <a:buNone/>
            </a:pPr>
            <a:r>
              <a:rPr lang="en-AU" sz="2400" dirty="0" smtClean="0"/>
              <a:t>Point:</a:t>
            </a:r>
          </a:p>
          <a:p>
            <a:pPr marL="0" indent="0">
              <a:buNone/>
            </a:pPr>
            <a:r>
              <a:rPr lang="en-AU" sz="2400" dirty="0" smtClean="0"/>
              <a:t>Humans did not evolve from chimps. We just shared a common ancestor.</a:t>
            </a:r>
          </a:p>
          <a:p>
            <a:pPr lvl="1"/>
            <a:endParaRPr lang="en-AU" dirty="0"/>
          </a:p>
        </p:txBody>
      </p:sp>
      <p:pic>
        <p:nvPicPr>
          <p:cNvPr id="3074" name="Picture 2" descr="Photo: Credit: M.F. Bonn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6264696" cy="482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8981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Advantages of bipedalism</a:t>
            </a:r>
            <a:endParaRPr lang="en-AU" dirty="0"/>
          </a:p>
        </p:txBody>
      </p:sp>
      <p:sp>
        <p:nvSpPr>
          <p:cNvPr id="3" name="Content Placeholder 2"/>
          <p:cNvSpPr>
            <a:spLocks noGrp="1"/>
          </p:cNvSpPr>
          <p:nvPr>
            <p:ph idx="1"/>
          </p:nvPr>
        </p:nvSpPr>
        <p:spPr/>
        <p:txBody>
          <a:bodyPr/>
          <a:lstStyle/>
          <a:p>
            <a:r>
              <a:rPr lang="en-AU" dirty="0" smtClean="0"/>
              <a:t>Free hands for carrying things, doing things while moving</a:t>
            </a:r>
          </a:p>
          <a:p>
            <a:r>
              <a:rPr lang="en-AU" dirty="0" smtClean="0"/>
              <a:t>Move faster than when using all four limbs</a:t>
            </a:r>
          </a:p>
          <a:p>
            <a:r>
              <a:rPr lang="en-AU" dirty="0" smtClean="0"/>
              <a:t>Able to scan for predators more easily.</a:t>
            </a:r>
            <a:endParaRPr lang="en-AU" dirty="0"/>
          </a:p>
        </p:txBody>
      </p:sp>
    </p:spTree>
    <p:extLst>
      <p:ext uri="{BB962C8B-B14F-4D97-AF65-F5344CB8AC3E}">
        <p14:creationId xmlns:p14="http://schemas.microsoft.com/office/powerpoint/2010/main" val="25273386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Divergence of humans from other </a:t>
            </a:r>
            <a:r>
              <a:rPr lang="en-AU" dirty="0" err="1" smtClean="0"/>
              <a:t>hominins</a:t>
            </a:r>
            <a:endParaRPr lang="en-AU" dirty="0"/>
          </a:p>
        </p:txBody>
      </p:sp>
      <p:sp>
        <p:nvSpPr>
          <p:cNvPr id="3" name="Content Placeholder 2"/>
          <p:cNvSpPr>
            <a:spLocks noGrp="1"/>
          </p:cNvSpPr>
          <p:nvPr>
            <p:ph idx="1"/>
          </p:nvPr>
        </p:nvSpPr>
        <p:spPr/>
        <p:txBody>
          <a:bodyPr/>
          <a:lstStyle/>
          <a:p>
            <a:r>
              <a:rPr lang="en-AU" dirty="0" smtClean="0"/>
              <a:t>Development of language</a:t>
            </a:r>
          </a:p>
          <a:p>
            <a:r>
              <a:rPr lang="en-AU" dirty="0" smtClean="0"/>
              <a:t>Tool making and using</a:t>
            </a:r>
          </a:p>
          <a:p>
            <a:r>
              <a:rPr lang="en-AU" dirty="0" smtClean="0"/>
              <a:t>Use of fire for cooking</a:t>
            </a:r>
          </a:p>
          <a:p>
            <a:r>
              <a:rPr lang="en-AU" dirty="0" smtClean="0"/>
              <a:t>Social life (</a:t>
            </a:r>
            <a:r>
              <a:rPr lang="en-AU" dirty="0" err="1" smtClean="0"/>
              <a:t>coorerative</a:t>
            </a:r>
            <a:r>
              <a:rPr lang="en-AU" dirty="0" smtClean="0"/>
              <a:t> hunting, gathering, </a:t>
            </a:r>
            <a:r>
              <a:rPr lang="en-AU" dirty="0" err="1" smtClean="0"/>
              <a:t>sahring</a:t>
            </a:r>
            <a:r>
              <a:rPr lang="en-AU" dirty="0" smtClean="0"/>
              <a:t> information</a:t>
            </a:r>
            <a:r>
              <a:rPr lang="en-AU" smtClean="0"/>
              <a:t>, child care)</a:t>
            </a:r>
            <a:endParaRPr lang="en-AU" dirty="0"/>
          </a:p>
        </p:txBody>
      </p:sp>
    </p:spTree>
    <p:extLst>
      <p:ext uri="{BB962C8B-B14F-4D97-AF65-F5344CB8AC3E}">
        <p14:creationId xmlns:p14="http://schemas.microsoft.com/office/powerpoint/2010/main" val="5397358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Out of Africa model</a:t>
            </a:r>
            <a:endParaRPr lang="en-AU" dirty="0"/>
          </a:p>
        </p:txBody>
      </p:sp>
      <p:sp>
        <p:nvSpPr>
          <p:cNvPr id="3" name="Content Placeholder 2"/>
          <p:cNvSpPr>
            <a:spLocks noGrp="1"/>
          </p:cNvSpPr>
          <p:nvPr>
            <p:ph idx="1"/>
          </p:nvPr>
        </p:nvSpPr>
        <p:spPr>
          <a:xfrm>
            <a:off x="397698" y="4437112"/>
            <a:ext cx="8229600" cy="2193107"/>
          </a:xfrm>
        </p:spPr>
        <p:txBody>
          <a:bodyPr>
            <a:normAutofit/>
          </a:bodyPr>
          <a:lstStyle/>
          <a:p>
            <a:r>
              <a:rPr lang="en-AU" sz="2400" dirty="0" smtClean="0"/>
              <a:t>Theory based on mitochondrial DNA analysis</a:t>
            </a:r>
          </a:p>
          <a:p>
            <a:r>
              <a:rPr lang="en-AU" sz="2400" dirty="0" smtClean="0"/>
              <a:t>Suggests a lineage of African females migrated across the world</a:t>
            </a:r>
            <a:r>
              <a:rPr lang="en-AU" sz="2400" dirty="0" smtClean="0"/>
              <a:t>.</a:t>
            </a:r>
          </a:p>
          <a:p>
            <a:r>
              <a:rPr lang="en-AU" sz="2400" dirty="0" smtClean="0"/>
              <a:t>Also known as the ‘Eve’ theory due to all coming from one female.</a:t>
            </a:r>
            <a:endParaRPr lang="en-AU" sz="2400" dirty="0" smtClean="0"/>
          </a:p>
          <a:p>
            <a:endParaRPr lang="en-AU" sz="2400" dirty="0"/>
          </a:p>
        </p:txBody>
      </p:sp>
      <p:pic>
        <p:nvPicPr>
          <p:cNvPr id="3074" name="Picture 2" descr="http://www.ramsdale.org/migra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268760"/>
            <a:ext cx="4911145" cy="26642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52120" y="1268760"/>
            <a:ext cx="3096344" cy="2862322"/>
          </a:xfrm>
          <a:prstGeom prst="rect">
            <a:avLst/>
          </a:prstGeom>
          <a:noFill/>
        </p:spPr>
        <p:txBody>
          <a:bodyPr wrap="square" rtlCol="0">
            <a:spAutoFit/>
          </a:bodyPr>
          <a:lstStyle/>
          <a:p>
            <a:r>
              <a:rPr lang="en-AU" sz="2000" dirty="0" smtClean="0"/>
              <a:t>Suggests:</a:t>
            </a:r>
          </a:p>
          <a:p>
            <a:r>
              <a:rPr lang="en-AU" sz="2000" dirty="0" smtClean="0"/>
              <a:t>Humans originated from </a:t>
            </a:r>
            <a:r>
              <a:rPr lang="en-AU" sz="2000" dirty="0" err="1" smtClean="0"/>
              <a:t>africa</a:t>
            </a:r>
            <a:r>
              <a:rPr lang="en-AU" sz="2000" dirty="0" smtClean="0"/>
              <a:t> 100,000 years ago and spread throughout the world</a:t>
            </a:r>
          </a:p>
          <a:p>
            <a:endParaRPr lang="en-AU" sz="2000" dirty="0"/>
          </a:p>
          <a:p>
            <a:r>
              <a:rPr lang="en-AU" sz="2000" dirty="0" smtClean="0"/>
              <a:t>Check out picture on page 376 of your text – its much better</a:t>
            </a:r>
            <a:endParaRPr lang="en-AU" sz="2000" dirty="0"/>
          </a:p>
        </p:txBody>
      </p:sp>
    </p:spTree>
    <p:extLst>
      <p:ext uri="{BB962C8B-B14F-4D97-AF65-F5344CB8AC3E}">
        <p14:creationId xmlns:p14="http://schemas.microsoft.com/office/powerpoint/2010/main" val="9948329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Multiregional theory</a:t>
            </a:r>
            <a:endParaRPr lang="en-US" dirty="0"/>
          </a:p>
        </p:txBody>
      </p:sp>
      <p:sp>
        <p:nvSpPr>
          <p:cNvPr id="3" name="Content Placeholder 2"/>
          <p:cNvSpPr>
            <a:spLocks noGrp="1"/>
          </p:cNvSpPr>
          <p:nvPr>
            <p:ph idx="1"/>
          </p:nvPr>
        </p:nvSpPr>
        <p:spPr>
          <a:xfrm>
            <a:off x="457200" y="1600200"/>
            <a:ext cx="4186808" cy="4525963"/>
          </a:xfrm>
        </p:spPr>
        <p:txBody>
          <a:bodyPr/>
          <a:lstStyle/>
          <a:p>
            <a:r>
              <a:rPr lang="en-US" dirty="0" smtClean="0"/>
              <a:t>Humans evolved independently in many regions of the world </a:t>
            </a:r>
          </a:p>
          <a:p>
            <a:r>
              <a:rPr lang="en-US" dirty="0" smtClean="0"/>
              <a:t>Originating in Africa, Europe, Eurasia and South-East Asian</a:t>
            </a:r>
          </a:p>
          <a:p>
            <a:pPr marL="0" indent="0">
              <a:buNone/>
            </a:pPr>
            <a:endParaRPr lang="en-US" dirty="0"/>
          </a:p>
        </p:txBody>
      </p:sp>
      <p:pic>
        <p:nvPicPr>
          <p:cNvPr id="5" name="Picture 4"/>
          <p:cNvPicPr>
            <a:picLocks noChangeAspect="1"/>
          </p:cNvPicPr>
          <p:nvPr/>
        </p:nvPicPr>
        <p:blipFill rotWithShape="1">
          <a:blip r:embed="rId2"/>
          <a:srcRect l="11024" r="11869" b="22741"/>
          <a:stretch/>
        </p:blipFill>
        <p:spPr>
          <a:xfrm>
            <a:off x="4478012" y="1772816"/>
            <a:ext cx="4043578" cy="3038643"/>
          </a:xfrm>
          <a:prstGeom prst="rect">
            <a:avLst/>
          </a:prstGeom>
        </p:spPr>
      </p:pic>
    </p:spTree>
    <p:extLst>
      <p:ext uri="{BB962C8B-B14F-4D97-AF65-F5344CB8AC3E}">
        <p14:creationId xmlns:p14="http://schemas.microsoft.com/office/powerpoint/2010/main" val="26024703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 </a:t>
            </a:r>
            <a:r>
              <a:rPr lang="en-US" dirty="0" err="1" smtClean="0"/>
              <a:t>vs</a:t>
            </a:r>
            <a:r>
              <a:rPr lang="en-US" dirty="0" smtClean="0"/>
              <a:t> Multiregional</a:t>
            </a:r>
            <a:endParaRPr lang="en-US" dirty="0"/>
          </a:p>
        </p:txBody>
      </p:sp>
      <p:pic>
        <p:nvPicPr>
          <p:cNvPr id="4" name="Picture 3"/>
          <p:cNvPicPr>
            <a:picLocks noChangeAspect="1"/>
          </p:cNvPicPr>
          <p:nvPr/>
        </p:nvPicPr>
        <p:blipFill>
          <a:blip r:embed="rId2"/>
          <a:stretch>
            <a:fillRect/>
          </a:stretch>
        </p:blipFill>
        <p:spPr>
          <a:xfrm>
            <a:off x="1187624" y="1484784"/>
            <a:ext cx="6768752" cy="5114168"/>
          </a:xfrm>
          <a:prstGeom prst="rect">
            <a:avLst/>
          </a:prstGeom>
        </p:spPr>
      </p:pic>
    </p:spTree>
    <p:extLst>
      <p:ext uri="{BB962C8B-B14F-4D97-AF65-F5344CB8AC3E}">
        <p14:creationId xmlns:p14="http://schemas.microsoft.com/office/powerpoint/2010/main" val="17442773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From the study design</a:t>
            </a:r>
            <a:endParaRPr lang="en-AU" dirty="0"/>
          </a:p>
        </p:txBody>
      </p:sp>
      <p:sp>
        <p:nvSpPr>
          <p:cNvPr id="3" name="Content Placeholder 2"/>
          <p:cNvSpPr>
            <a:spLocks noGrp="1"/>
          </p:cNvSpPr>
          <p:nvPr>
            <p:ph idx="1"/>
          </p:nvPr>
        </p:nvSpPr>
        <p:spPr/>
        <p:txBody>
          <a:bodyPr/>
          <a:lstStyle/>
          <a:p>
            <a:r>
              <a:rPr lang="en-AU" dirty="0" err="1" smtClean="0"/>
              <a:t>Hominin</a:t>
            </a:r>
            <a:r>
              <a:rPr lang="en-AU" dirty="0" smtClean="0"/>
              <a:t> Evolution</a:t>
            </a:r>
          </a:p>
          <a:p>
            <a:pPr lvl="1"/>
            <a:r>
              <a:rPr lang="en-AU" dirty="0" smtClean="0"/>
              <a:t>Shared characteristics which define primates, hominoids and </a:t>
            </a:r>
            <a:r>
              <a:rPr lang="en-AU" dirty="0" err="1" smtClean="0"/>
              <a:t>hominins</a:t>
            </a:r>
            <a:endParaRPr lang="en-AU" dirty="0" smtClean="0"/>
          </a:p>
          <a:p>
            <a:pPr lvl="1"/>
            <a:r>
              <a:rPr lang="en-AU" dirty="0" smtClean="0"/>
              <a:t>Major trends in </a:t>
            </a:r>
            <a:r>
              <a:rPr lang="en-AU" dirty="0" err="1" smtClean="0"/>
              <a:t>hominin</a:t>
            </a:r>
            <a:r>
              <a:rPr lang="en-AU" dirty="0" smtClean="0"/>
              <a:t> evolution from the genus </a:t>
            </a:r>
            <a:r>
              <a:rPr lang="en-AU" i="1" dirty="0" smtClean="0"/>
              <a:t>Australopithecus</a:t>
            </a:r>
            <a:r>
              <a:rPr lang="en-AU" dirty="0" smtClean="0"/>
              <a:t> to the genus </a:t>
            </a:r>
            <a:r>
              <a:rPr lang="en-AU" i="1" dirty="0" smtClean="0"/>
              <a:t>Homo</a:t>
            </a:r>
            <a:r>
              <a:rPr lang="en-AU" dirty="0" smtClean="0"/>
              <a:t> including morphological, structural and cognitive development resulting in cultural evolution and rise of technologies.</a:t>
            </a:r>
            <a:endParaRPr lang="en-AU" dirty="0"/>
          </a:p>
        </p:txBody>
      </p:sp>
    </p:spTree>
    <p:extLst>
      <p:ext uri="{BB962C8B-B14F-4D97-AF65-F5344CB8AC3E}">
        <p14:creationId xmlns:p14="http://schemas.microsoft.com/office/powerpoint/2010/main" val="14381460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evolution of Man</a:t>
            </a:r>
            <a:endParaRPr lang="en-US" dirty="0"/>
          </a:p>
        </p:txBody>
      </p:sp>
      <p:sp>
        <p:nvSpPr>
          <p:cNvPr id="3" name="Content Placeholder 2"/>
          <p:cNvSpPr>
            <a:spLocks noGrp="1"/>
          </p:cNvSpPr>
          <p:nvPr>
            <p:ph idx="1"/>
          </p:nvPr>
        </p:nvSpPr>
        <p:spPr>
          <a:xfrm>
            <a:off x="457200" y="1600201"/>
            <a:ext cx="5338936" cy="3124944"/>
          </a:xfrm>
        </p:spPr>
        <p:txBody>
          <a:bodyPr/>
          <a:lstStyle/>
          <a:p>
            <a:r>
              <a:rPr lang="en-US" dirty="0" smtClean="0"/>
              <a:t>Larger brains meant that </a:t>
            </a:r>
            <a:r>
              <a:rPr lang="en-US" i="1" dirty="0" smtClean="0"/>
              <a:t>Homo</a:t>
            </a:r>
            <a:r>
              <a:rPr lang="en-US" dirty="0" smtClean="0"/>
              <a:t> species could develop in a greater social capacity</a:t>
            </a:r>
          </a:p>
          <a:p>
            <a:pPr lvl="1"/>
            <a:r>
              <a:rPr lang="en-US" dirty="0"/>
              <a:t>S</a:t>
            </a:r>
            <a:r>
              <a:rPr lang="en-US" dirty="0" smtClean="0"/>
              <a:t>ophisticated language</a:t>
            </a:r>
          </a:p>
          <a:p>
            <a:pPr lvl="1"/>
            <a:r>
              <a:rPr lang="en-US" dirty="0" smtClean="0"/>
              <a:t>Tools</a:t>
            </a:r>
          </a:p>
          <a:p>
            <a:pPr lvl="1"/>
            <a:r>
              <a:rPr lang="en-US" dirty="0" smtClean="0"/>
              <a:t>Societal expectations</a:t>
            </a:r>
          </a:p>
          <a:p>
            <a:pPr lvl="1"/>
            <a:endParaRPr lang="en-US" dirty="0" smtClean="0"/>
          </a:p>
          <a:p>
            <a:endParaRPr lang="en-US" dirty="0"/>
          </a:p>
        </p:txBody>
      </p:sp>
      <p:pic>
        <p:nvPicPr>
          <p:cNvPr id="4" name="Picture 3"/>
          <p:cNvPicPr>
            <a:picLocks noChangeAspect="1"/>
          </p:cNvPicPr>
          <p:nvPr/>
        </p:nvPicPr>
        <p:blipFill rotWithShape="1">
          <a:blip r:embed="rId2">
            <a:alphaModFix/>
          </a:blip>
          <a:srcRect t="20651" b="21340"/>
          <a:stretch/>
        </p:blipFill>
        <p:spPr>
          <a:xfrm>
            <a:off x="1174" y="4647866"/>
            <a:ext cx="6731000" cy="2210133"/>
          </a:xfrm>
          <a:prstGeom prst="rect">
            <a:avLst/>
          </a:prstGeom>
        </p:spPr>
      </p:pic>
    </p:spTree>
    <p:extLst>
      <p:ext uri="{BB962C8B-B14F-4D97-AF65-F5344CB8AC3E}">
        <p14:creationId xmlns:p14="http://schemas.microsoft.com/office/powerpoint/2010/main" val="1228421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3"/>
            <a:ext cx="8229600" cy="2376264"/>
          </a:xfrm>
        </p:spPr>
        <p:txBody>
          <a:bodyPr/>
          <a:lstStyle/>
          <a:p>
            <a:r>
              <a:rPr lang="en-US" dirty="0" smtClean="0"/>
              <a:t>Two complex and uniquely human traits emerged:</a:t>
            </a:r>
          </a:p>
          <a:p>
            <a:pPr lvl="1"/>
            <a:r>
              <a:rPr lang="en-US" dirty="0" smtClean="0"/>
              <a:t>Religious rituals</a:t>
            </a:r>
          </a:p>
          <a:p>
            <a:pPr lvl="1"/>
            <a:r>
              <a:rPr lang="en-US" dirty="0" smtClean="0"/>
              <a:t>Burials</a:t>
            </a:r>
            <a:endParaRPr lang="en-US" dirty="0"/>
          </a:p>
        </p:txBody>
      </p:sp>
      <p:pic>
        <p:nvPicPr>
          <p:cNvPr id="4" name="Picture 3"/>
          <p:cNvPicPr>
            <a:picLocks noChangeAspect="1"/>
          </p:cNvPicPr>
          <p:nvPr/>
        </p:nvPicPr>
        <p:blipFill>
          <a:blip r:embed="rId2"/>
          <a:stretch>
            <a:fillRect/>
          </a:stretch>
        </p:blipFill>
        <p:spPr>
          <a:xfrm>
            <a:off x="395536" y="2708919"/>
            <a:ext cx="3816424" cy="4007245"/>
          </a:xfrm>
          <a:prstGeom prst="rect">
            <a:avLst/>
          </a:prstGeom>
        </p:spPr>
      </p:pic>
      <p:pic>
        <p:nvPicPr>
          <p:cNvPr id="5" name="Picture 4"/>
          <p:cNvPicPr>
            <a:picLocks noChangeAspect="1"/>
          </p:cNvPicPr>
          <p:nvPr/>
        </p:nvPicPr>
        <p:blipFill>
          <a:blip r:embed="rId3"/>
          <a:stretch>
            <a:fillRect/>
          </a:stretch>
        </p:blipFill>
        <p:spPr>
          <a:xfrm>
            <a:off x="5364088" y="1916832"/>
            <a:ext cx="3528392" cy="3528392"/>
          </a:xfrm>
          <a:prstGeom prst="rect">
            <a:avLst/>
          </a:prstGeom>
        </p:spPr>
      </p:pic>
    </p:spTree>
    <p:extLst>
      <p:ext uri="{BB962C8B-B14F-4D97-AF65-F5344CB8AC3E}">
        <p14:creationId xmlns:p14="http://schemas.microsoft.com/office/powerpoint/2010/main" val="3950562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described with an Example: The Mayan Empire</a:t>
            </a:r>
            <a:endParaRPr lang="en-US" dirty="0"/>
          </a:p>
        </p:txBody>
      </p:sp>
      <p:pic>
        <p:nvPicPr>
          <p:cNvPr id="4" name="Picture 3"/>
          <p:cNvPicPr>
            <a:picLocks noChangeAspect="1"/>
          </p:cNvPicPr>
          <p:nvPr/>
        </p:nvPicPr>
        <p:blipFill>
          <a:blip r:embed="rId2"/>
          <a:stretch>
            <a:fillRect/>
          </a:stretch>
        </p:blipFill>
        <p:spPr>
          <a:xfrm>
            <a:off x="1115616" y="1700808"/>
            <a:ext cx="7128792" cy="4743887"/>
          </a:xfrm>
          <a:prstGeom prst="rect">
            <a:avLst/>
          </a:prstGeom>
        </p:spPr>
      </p:pic>
    </p:spTree>
    <p:extLst>
      <p:ext uri="{BB962C8B-B14F-4D97-AF65-F5344CB8AC3E}">
        <p14:creationId xmlns:p14="http://schemas.microsoft.com/office/powerpoint/2010/main" val="3824835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9"/>
            <a:ext cx="8229600" cy="3600400"/>
          </a:xfrm>
        </p:spPr>
        <p:txBody>
          <a:bodyPr>
            <a:normAutofit fontScale="55000" lnSpcReduction="20000"/>
          </a:bodyPr>
          <a:lstStyle/>
          <a:p>
            <a:pPr marL="0" indent="0">
              <a:buNone/>
            </a:pPr>
            <a:r>
              <a:rPr lang="en-US" dirty="0"/>
              <a:t>A classic example illustrating the success and failure of a culture to adapt to varying environmental conditions is the collapse of the Maya. The Maya were a </a:t>
            </a:r>
            <a:r>
              <a:rPr lang="en-US" dirty="0" err="1"/>
              <a:t>precolumbian</a:t>
            </a:r>
            <a:r>
              <a:rPr lang="en-US" dirty="0"/>
              <a:t> society living in Mexico and Central America about 1000 years ago. In the early stages of their society, the Maya consisted of many small villages that exploited local plant and animal resources, and used small-scale agriculture to provide food for each village. Some trade existed between villages for luxury items, special crafts, and raw materials, but the villages were only loosely organized through these economic ties. </a:t>
            </a:r>
          </a:p>
          <a:p>
            <a:pPr marL="0" indent="0">
              <a:buNone/>
            </a:pPr>
            <a:r>
              <a:rPr lang="en-US" dirty="0"/>
              <a:t> </a:t>
            </a:r>
          </a:p>
          <a:p>
            <a:pPr marL="0" indent="0">
              <a:buNone/>
            </a:pPr>
            <a:r>
              <a:rPr lang="en-US" dirty="0"/>
              <a:t>Eventually, through the application of military power and an organized religion, many villages were united under the control of a central government, and the Maya society experienced a period of rapid growth. They developed a large population, with a centrally controlled government which managed much of the society through religious and economic controls.</a:t>
            </a:r>
          </a:p>
          <a:p>
            <a:pPr marL="0" indent="0">
              <a:buNone/>
            </a:pPr>
            <a:r>
              <a:rPr lang="en-US" sz="2400" dirty="0"/>
              <a:t> </a:t>
            </a:r>
          </a:p>
          <a:p>
            <a:pPr marL="0" indent="0">
              <a:buNone/>
            </a:pPr>
            <a:endParaRPr lang="en-US" dirty="0"/>
          </a:p>
        </p:txBody>
      </p:sp>
      <p:pic>
        <p:nvPicPr>
          <p:cNvPr id="4" name="Picture 3"/>
          <p:cNvPicPr>
            <a:picLocks noChangeAspect="1"/>
          </p:cNvPicPr>
          <p:nvPr/>
        </p:nvPicPr>
        <p:blipFill>
          <a:blip r:embed="rId2"/>
          <a:stretch>
            <a:fillRect/>
          </a:stretch>
        </p:blipFill>
        <p:spPr>
          <a:xfrm>
            <a:off x="539552" y="3789040"/>
            <a:ext cx="4877420" cy="2711487"/>
          </a:xfrm>
          <a:prstGeom prst="rect">
            <a:avLst/>
          </a:prstGeom>
        </p:spPr>
      </p:pic>
    </p:spTree>
    <p:extLst>
      <p:ext uri="{BB962C8B-B14F-4D97-AF65-F5344CB8AC3E}">
        <p14:creationId xmlns:p14="http://schemas.microsoft.com/office/powerpoint/2010/main" val="1833291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7"/>
            <a:ext cx="8229600" cy="3744416"/>
          </a:xfrm>
        </p:spPr>
        <p:txBody>
          <a:bodyPr>
            <a:normAutofit fontScale="55000" lnSpcReduction="20000"/>
          </a:bodyPr>
          <a:lstStyle/>
          <a:p>
            <a:pPr marL="0" indent="0">
              <a:buNone/>
            </a:pPr>
            <a:r>
              <a:rPr lang="en-US" dirty="0"/>
              <a:t>Their society was very successful and reached a level of homeostasis, or equilibrium, between their cultural system and their environmental system. Through the use of large-scale agriculture (farming), they produced enough food to feed the large population. State and religious control of this system served to manage these resources efficiently, and military success also brought in new resources from outlying communities.</a:t>
            </a:r>
          </a:p>
          <a:p>
            <a:pPr marL="0" indent="0">
              <a:buNone/>
            </a:pPr>
            <a:r>
              <a:rPr lang="en-US" dirty="0"/>
              <a:t> </a:t>
            </a:r>
          </a:p>
          <a:p>
            <a:pPr marL="0" indent="0">
              <a:buNone/>
            </a:pPr>
            <a:r>
              <a:rPr lang="en-US" dirty="0"/>
              <a:t>After several hundred years, as the population continued to increase, it reached the environmental carrying capacity. Carrying capacity is the maximum number of individuals for which the environment can provide enough limiting resources. Limiting resources may be anything in short supply, such as food, water, territory, or any other essential resource. The Maya went beyond their environmental carrying capacity, buoyed by the highly efficient but rigid cultural institutions of state controlled agriculture, the military, and organized religion</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2137437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5"/>
            <a:ext cx="8229600" cy="3528392"/>
          </a:xfrm>
        </p:spPr>
        <p:txBody>
          <a:bodyPr>
            <a:normAutofit fontScale="62500" lnSpcReduction="20000"/>
          </a:bodyPr>
          <a:lstStyle/>
          <a:p>
            <a:pPr marL="0" indent="0">
              <a:buNone/>
            </a:pPr>
            <a:r>
              <a:rPr lang="en-US" dirty="0"/>
              <a:t>Eventually, after a period of environmental degradation, such as series of droughts and subsequent crop failures, the conditions that the Maya society were adapted to changed, and the environment was no longer as predictably bountiful for an agricultural society. The cultural institutions did not react (adapt) quickly enough, resulting in a collapse of the entire cultural system.</a:t>
            </a:r>
          </a:p>
          <a:p>
            <a:pPr marL="0" indent="0">
              <a:buNone/>
            </a:pPr>
            <a:r>
              <a:rPr lang="en-US" dirty="0"/>
              <a:t> </a:t>
            </a:r>
          </a:p>
          <a:p>
            <a:pPr marL="0" indent="0">
              <a:buNone/>
            </a:pPr>
            <a:r>
              <a:rPr lang="en-US" dirty="0"/>
              <a:t>After a period of rapid loss of population through famine, disease, and warfare, the central government collapsed, and Mayan society went back to its earlier state consisting of many small villages who still utilized agriculture, but only for the local production of food. These small villages were more flexible and better able to adapt and adjust behaviors to take advantage of available local resources. The Mayan cultural system still exists today in this form, undergoing another period of homeostasis.</a:t>
            </a:r>
          </a:p>
          <a:p>
            <a:pPr marL="0" indent="0">
              <a:buNone/>
            </a:pPr>
            <a:endParaRPr lang="en-US" dirty="0"/>
          </a:p>
        </p:txBody>
      </p:sp>
    </p:spTree>
    <p:extLst>
      <p:ext uri="{BB962C8B-B14F-4D97-AF65-F5344CB8AC3E}">
        <p14:creationId xmlns:p14="http://schemas.microsoft.com/office/powerpoint/2010/main" val="186344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pic>
        <p:nvPicPr>
          <p:cNvPr id="4" name="Picture 3"/>
          <p:cNvPicPr>
            <a:picLocks noChangeAspect="1"/>
          </p:cNvPicPr>
          <p:nvPr/>
        </p:nvPicPr>
        <p:blipFill>
          <a:blip r:embed="rId2"/>
          <a:stretch>
            <a:fillRect/>
          </a:stretch>
        </p:blipFill>
        <p:spPr>
          <a:xfrm>
            <a:off x="323528" y="1412776"/>
            <a:ext cx="8198262" cy="4540425"/>
          </a:xfrm>
          <a:prstGeom prst="rect">
            <a:avLst/>
          </a:prstGeom>
        </p:spPr>
      </p:pic>
    </p:spTree>
    <p:extLst>
      <p:ext uri="{BB962C8B-B14F-4D97-AF65-F5344CB8AC3E}">
        <p14:creationId xmlns:p14="http://schemas.microsoft.com/office/powerpoint/2010/main" val="219392353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0933"/>
            <a:ext cx="8229600" cy="714779"/>
          </a:xfrm>
        </p:spPr>
        <p:txBody>
          <a:bodyPr>
            <a:normAutofit fontScale="90000"/>
          </a:bodyPr>
          <a:lstStyle/>
          <a:p>
            <a:r>
              <a:rPr lang="en-US" dirty="0" smtClean="0"/>
              <a:t>2014 VCE Exam</a:t>
            </a:r>
            <a:endParaRPr lang="en-US" dirty="0"/>
          </a:p>
        </p:txBody>
      </p:sp>
      <p:pic>
        <p:nvPicPr>
          <p:cNvPr id="4" name="Picture 3"/>
          <p:cNvPicPr>
            <a:picLocks noChangeAspect="1"/>
          </p:cNvPicPr>
          <p:nvPr/>
        </p:nvPicPr>
        <p:blipFill>
          <a:blip r:embed="rId2"/>
          <a:stretch>
            <a:fillRect/>
          </a:stretch>
        </p:blipFill>
        <p:spPr>
          <a:xfrm>
            <a:off x="611560" y="740794"/>
            <a:ext cx="7849018" cy="6117206"/>
          </a:xfrm>
          <a:prstGeom prst="rect">
            <a:avLst/>
          </a:prstGeom>
        </p:spPr>
      </p:pic>
    </p:spTree>
    <p:extLst>
      <p:ext uri="{BB962C8B-B14F-4D97-AF65-F5344CB8AC3E}">
        <p14:creationId xmlns:p14="http://schemas.microsoft.com/office/powerpoint/2010/main" val="417399586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300"/>
            <a:ext cx="9144000" cy="4085617"/>
          </a:xfrm>
          <a:prstGeom prst="rect">
            <a:avLst/>
          </a:prstGeom>
        </p:spPr>
      </p:pic>
    </p:spTree>
    <p:extLst>
      <p:ext uri="{BB962C8B-B14F-4D97-AF65-F5344CB8AC3E}">
        <p14:creationId xmlns:p14="http://schemas.microsoft.com/office/powerpoint/2010/main" val="3423839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r>
              <a:rPr lang="en-AU" dirty="0" smtClean="0"/>
              <a:t>Classification of the Human Species</a:t>
            </a:r>
            <a:endParaRPr lang="en-AU" dirty="0"/>
          </a:p>
        </p:txBody>
      </p:sp>
      <p:sp>
        <p:nvSpPr>
          <p:cNvPr id="3" name="Content Placeholder 2"/>
          <p:cNvSpPr>
            <a:spLocks noGrp="1"/>
          </p:cNvSpPr>
          <p:nvPr>
            <p:ph idx="1"/>
          </p:nvPr>
        </p:nvSpPr>
        <p:spPr/>
        <p:txBody>
          <a:bodyPr/>
          <a:lstStyle/>
          <a:p>
            <a:endParaRPr lang="en-AU" dirty="0"/>
          </a:p>
        </p:txBody>
      </p:sp>
      <p:pic>
        <p:nvPicPr>
          <p:cNvPr id="1026" name="Picture 2" descr="https://facinatingamazinganimals.files.wordpress.com/2012/03/389-004-2259d9a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548680"/>
            <a:ext cx="4968552" cy="62186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hapter7taxonomy.weebly.com/uploads/1/2/2/7/12270831/524280.png?29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1386699"/>
            <a:ext cx="4139952" cy="5406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08104" y="836712"/>
            <a:ext cx="2664296" cy="369332"/>
          </a:xfrm>
          <a:prstGeom prst="rect">
            <a:avLst/>
          </a:prstGeom>
          <a:noFill/>
        </p:spPr>
        <p:txBody>
          <a:bodyPr wrap="square" rtlCol="0">
            <a:spAutoFit/>
          </a:bodyPr>
          <a:lstStyle/>
          <a:p>
            <a:r>
              <a:rPr lang="en-AU" dirty="0" smtClean="0"/>
              <a:t>Know these ones</a:t>
            </a:r>
            <a:endParaRPr lang="en-AU" dirty="0"/>
          </a:p>
        </p:txBody>
      </p:sp>
      <p:cxnSp>
        <p:nvCxnSpPr>
          <p:cNvPr id="6" name="Straight Arrow Connector 5"/>
          <p:cNvCxnSpPr/>
          <p:nvPr/>
        </p:nvCxnSpPr>
        <p:spPr>
          <a:xfrm>
            <a:off x="7236296" y="1206044"/>
            <a:ext cx="0" cy="3507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2512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Order: Primates</a:t>
            </a:r>
            <a:endParaRPr lang="en-AU" dirty="0"/>
          </a:p>
        </p:txBody>
      </p:sp>
      <p:sp>
        <p:nvSpPr>
          <p:cNvPr id="3" name="Content Placeholder 2"/>
          <p:cNvSpPr>
            <a:spLocks noGrp="1"/>
          </p:cNvSpPr>
          <p:nvPr>
            <p:ph idx="1"/>
          </p:nvPr>
        </p:nvSpPr>
        <p:spPr>
          <a:xfrm>
            <a:off x="457200" y="4605828"/>
            <a:ext cx="8229600" cy="2063532"/>
          </a:xfrm>
        </p:spPr>
        <p:txBody>
          <a:bodyPr>
            <a:normAutofit fontScale="62500" lnSpcReduction="20000"/>
          </a:bodyPr>
          <a:lstStyle/>
          <a:p>
            <a:r>
              <a:rPr lang="en-AU" dirty="0" smtClean="0"/>
              <a:t>Fossil evidence shows that early primates probably evolved 90 – 100 million years ago.</a:t>
            </a:r>
          </a:p>
          <a:p>
            <a:r>
              <a:rPr lang="en-AU" dirty="0" smtClean="0"/>
              <a:t>Early ancestors probably migrated across </a:t>
            </a:r>
            <a:r>
              <a:rPr lang="en-AU" dirty="0" err="1" smtClean="0"/>
              <a:t>Gondwana</a:t>
            </a:r>
            <a:r>
              <a:rPr lang="en-AU" dirty="0" smtClean="0"/>
              <a:t> and after the super continent split up, divergent evolution continued giving rise to various monkeys and apes.</a:t>
            </a:r>
          </a:p>
          <a:p>
            <a:r>
              <a:rPr lang="en-AU" dirty="0" smtClean="0"/>
              <a:t>In </a:t>
            </a:r>
            <a:r>
              <a:rPr lang="en-AU" dirty="0"/>
              <a:t>A</a:t>
            </a:r>
            <a:r>
              <a:rPr lang="en-AU" dirty="0" smtClean="0"/>
              <a:t>frica, another branch of primates arose, which are all extinct today except one species – Homo Sapiens.</a:t>
            </a:r>
          </a:p>
          <a:p>
            <a:endParaRPr lang="en-AU" dirty="0"/>
          </a:p>
        </p:txBody>
      </p:sp>
      <p:sp>
        <p:nvSpPr>
          <p:cNvPr id="4" name="Rectangle 5">
            <a:hlinkClick r:id="rId2"/>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0" tIns="26737776" rIns="47610" bIns="45720" numCol="1" anchor="ctr" anchorCtr="0" compatLnSpc="1">
            <a:prstTxWarp prst="textNoShape">
              <a:avLst/>
            </a:prstTxWarp>
            <a:spAutoFit/>
          </a:bodyPr>
          <a:lstStyle/>
          <a:p>
            <a:endParaRPr lang="en-AU"/>
          </a:p>
        </p:txBody>
      </p:sp>
      <p:pic>
        <p:nvPicPr>
          <p:cNvPr id="2055" name="Picture 7" descr="http://www.conservation.org/SiteCollectionImages/primates_tre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094762"/>
            <a:ext cx="6822808" cy="3511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9793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1026" name="Picture 2" descr="http://downloads.bbc.co.uk/earth/naturelibrary/assets/p/pr/primate/primate_info_graphic.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92696"/>
            <a:ext cx="6552728" cy="5153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15616" y="692696"/>
            <a:ext cx="158417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dirty="0" err="1" smtClean="0"/>
              <a:t>Prosimians</a:t>
            </a:r>
            <a:endParaRPr lang="en-AU" dirty="0"/>
          </a:p>
        </p:txBody>
      </p:sp>
      <p:cxnSp>
        <p:nvCxnSpPr>
          <p:cNvPr id="7" name="Straight Arrow Connector 6"/>
          <p:cNvCxnSpPr/>
          <p:nvPr/>
        </p:nvCxnSpPr>
        <p:spPr>
          <a:xfrm>
            <a:off x="1835696" y="1062028"/>
            <a:ext cx="1620180" cy="35074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9" name="Straight Arrow Connector 8"/>
          <p:cNvCxnSpPr/>
          <p:nvPr/>
        </p:nvCxnSpPr>
        <p:spPr>
          <a:xfrm>
            <a:off x="1835696" y="1062028"/>
            <a:ext cx="1872208" cy="99882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0" name="TextBox 9"/>
          <p:cNvSpPr txBox="1"/>
          <p:nvPr/>
        </p:nvSpPr>
        <p:spPr>
          <a:xfrm>
            <a:off x="720080" y="4077072"/>
            <a:ext cx="1547664"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dirty="0" smtClean="0"/>
              <a:t>Anthropoids</a:t>
            </a:r>
            <a:endParaRPr lang="en-AU" dirty="0"/>
          </a:p>
        </p:txBody>
      </p:sp>
      <p:cxnSp>
        <p:nvCxnSpPr>
          <p:cNvPr id="12" name="Straight Arrow Connector 11"/>
          <p:cNvCxnSpPr/>
          <p:nvPr/>
        </p:nvCxnSpPr>
        <p:spPr>
          <a:xfrm flipV="1">
            <a:off x="2123728" y="3717032"/>
            <a:ext cx="1800200" cy="54470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5" name="Straight Arrow Connector 14"/>
          <p:cNvCxnSpPr/>
          <p:nvPr/>
        </p:nvCxnSpPr>
        <p:spPr>
          <a:xfrm>
            <a:off x="2123728" y="4261738"/>
            <a:ext cx="1944216" cy="18466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7" name="Straight Arrow Connector 16"/>
          <p:cNvCxnSpPr/>
          <p:nvPr/>
        </p:nvCxnSpPr>
        <p:spPr>
          <a:xfrm flipV="1">
            <a:off x="2123728" y="4077072"/>
            <a:ext cx="1944216" cy="18466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8" name="TextBox 17"/>
          <p:cNvSpPr txBox="1"/>
          <p:nvPr/>
        </p:nvSpPr>
        <p:spPr>
          <a:xfrm>
            <a:off x="6732240" y="3068960"/>
            <a:ext cx="1800200" cy="369332"/>
          </a:xfrm>
          <a:prstGeom prst="rect">
            <a:avLst/>
          </a:prstGeom>
          <a:noFill/>
        </p:spPr>
        <p:txBody>
          <a:bodyPr wrap="square" rtlCol="0">
            <a:spAutoFit/>
          </a:bodyPr>
          <a:lstStyle/>
          <a:p>
            <a:r>
              <a:rPr lang="en-AU" dirty="0" smtClean="0">
                <a:solidFill>
                  <a:srgbClr val="0070C0"/>
                </a:solidFill>
              </a:rPr>
              <a:t>Spider monkeys</a:t>
            </a:r>
            <a:endParaRPr lang="en-AU" dirty="0">
              <a:solidFill>
                <a:srgbClr val="0070C0"/>
              </a:solidFill>
            </a:endParaRPr>
          </a:p>
        </p:txBody>
      </p:sp>
      <p:sp>
        <p:nvSpPr>
          <p:cNvPr id="19" name="TextBox 18"/>
          <p:cNvSpPr txBox="1"/>
          <p:nvPr/>
        </p:nvSpPr>
        <p:spPr>
          <a:xfrm>
            <a:off x="6588224" y="3938572"/>
            <a:ext cx="2232248" cy="646331"/>
          </a:xfrm>
          <a:prstGeom prst="rect">
            <a:avLst/>
          </a:prstGeom>
          <a:noFill/>
        </p:spPr>
        <p:txBody>
          <a:bodyPr wrap="square" rtlCol="0">
            <a:spAutoFit/>
          </a:bodyPr>
          <a:lstStyle/>
          <a:p>
            <a:r>
              <a:rPr lang="en-AU" dirty="0" smtClean="0">
                <a:solidFill>
                  <a:srgbClr val="0070C0"/>
                </a:solidFill>
              </a:rPr>
              <a:t>Baboons and macaque monkeys</a:t>
            </a:r>
            <a:endParaRPr lang="en-AU" dirty="0">
              <a:solidFill>
                <a:srgbClr val="0070C0"/>
              </a:solidFill>
            </a:endParaRPr>
          </a:p>
        </p:txBody>
      </p:sp>
      <p:sp>
        <p:nvSpPr>
          <p:cNvPr id="20" name="TextBox 19"/>
          <p:cNvSpPr txBox="1"/>
          <p:nvPr/>
        </p:nvSpPr>
        <p:spPr>
          <a:xfrm>
            <a:off x="5328084" y="5035198"/>
            <a:ext cx="2808312" cy="646331"/>
          </a:xfrm>
          <a:prstGeom prst="rect">
            <a:avLst/>
          </a:prstGeom>
          <a:noFill/>
        </p:spPr>
        <p:txBody>
          <a:bodyPr wrap="square" rtlCol="0">
            <a:spAutoFit/>
          </a:bodyPr>
          <a:lstStyle/>
          <a:p>
            <a:r>
              <a:rPr lang="en-AU" dirty="0" smtClean="0">
                <a:solidFill>
                  <a:srgbClr val="0070C0"/>
                </a:solidFill>
              </a:rPr>
              <a:t>Gibbons, orang </a:t>
            </a:r>
            <a:r>
              <a:rPr lang="en-AU" dirty="0" err="1" smtClean="0">
                <a:solidFill>
                  <a:srgbClr val="0070C0"/>
                </a:solidFill>
              </a:rPr>
              <a:t>utans</a:t>
            </a:r>
            <a:r>
              <a:rPr lang="en-AU" dirty="0" smtClean="0">
                <a:solidFill>
                  <a:srgbClr val="0070C0"/>
                </a:solidFill>
              </a:rPr>
              <a:t>, gorillas and humans</a:t>
            </a:r>
            <a:endParaRPr lang="en-AU" dirty="0">
              <a:solidFill>
                <a:srgbClr val="0070C0"/>
              </a:solidFill>
            </a:endParaRPr>
          </a:p>
        </p:txBody>
      </p:sp>
      <p:sp>
        <p:nvSpPr>
          <p:cNvPr id="6" name="TextBox 5"/>
          <p:cNvSpPr txBox="1"/>
          <p:nvPr/>
        </p:nvSpPr>
        <p:spPr>
          <a:xfrm>
            <a:off x="179512" y="6021288"/>
            <a:ext cx="8640960" cy="1231106"/>
          </a:xfrm>
          <a:prstGeom prst="rect">
            <a:avLst/>
          </a:prstGeom>
          <a:noFill/>
        </p:spPr>
        <p:txBody>
          <a:bodyPr wrap="square" rtlCol="0">
            <a:spAutoFit/>
          </a:bodyPr>
          <a:lstStyle/>
          <a:p>
            <a:r>
              <a:rPr lang="en-AU" sz="2800" dirty="0"/>
              <a:t>What difference can you see between ‘new world apes’ and ‘old world apes’?</a:t>
            </a:r>
          </a:p>
          <a:p>
            <a:endParaRPr lang="en-AU" dirty="0"/>
          </a:p>
        </p:txBody>
      </p:sp>
    </p:spTree>
    <p:extLst>
      <p:ext uri="{BB962C8B-B14F-4D97-AF65-F5344CB8AC3E}">
        <p14:creationId xmlns:p14="http://schemas.microsoft.com/office/powerpoint/2010/main" val="3905227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world vs new world</a:t>
            </a:r>
            <a:endParaRPr lang="en-AU" dirty="0"/>
          </a:p>
        </p:txBody>
      </p:sp>
      <p:sp>
        <p:nvSpPr>
          <p:cNvPr id="3" name="Content Placeholder 2"/>
          <p:cNvSpPr>
            <a:spLocks noGrp="1"/>
          </p:cNvSpPr>
          <p:nvPr>
            <p:ph idx="1"/>
          </p:nvPr>
        </p:nvSpPr>
        <p:spPr/>
        <p:txBody>
          <a:bodyPr/>
          <a:lstStyle/>
          <a:p>
            <a:r>
              <a:rPr lang="en-AU" dirty="0" smtClean="0"/>
              <a:t>What difference can you see between ‘new world apes’ and ‘old world apes’?</a:t>
            </a:r>
          </a:p>
          <a:p>
            <a:r>
              <a:rPr lang="en-AU" dirty="0" smtClean="0"/>
              <a:t>Ability to live in trees vs live on ground.</a:t>
            </a:r>
          </a:p>
        </p:txBody>
      </p:sp>
    </p:spTree>
    <p:extLst>
      <p:ext uri="{BB962C8B-B14F-4D97-AF65-F5344CB8AC3E}">
        <p14:creationId xmlns:p14="http://schemas.microsoft.com/office/powerpoint/2010/main" val="3164463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AU" dirty="0" smtClean="0"/>
              <a:t>Evolution of Primates</a:t>
            </a:r>
            <a:endParaRPr lang="en-AU" dirty="0"/>
          </a:p>
        </p:txBody>
      </p:sp>
      <p:sp>
        <p:nvSpPr>
          <p:cNvPr id="3" name="Content Placeholder 2"/>
          <p:cNvSpPr>
            <a:spLocks noGrp="1"/>
          </p:cNvSpPr>
          <p:nvPr>
            <p:ph idx="1"/>
          </p:nvPr>
        </p:nvSpPr>
        <p:spPr>
          <a:xfrm>
            <a:off x="319189" y="908720"/>
            <a:ext cx="8501283" cy="1728192"/>
          </a:xfrm>
        </p:spPr>
        <p:txBody>
          <a:bodyPr>
            <a:normAutofit lnSpcReduction="10000"/>
          </a:bodyPr>
          <a:lstStyle/>
          <a:p>
            <a:r>
              <a:rPr lang="en-AU" sz="2800" dirty="0" smtClean="0"/>
              <a:t>All primates living today gradually evolved over a period of at least 65 </a:t>
            </a:r>
            <a:r>
              <a:rPr lang="en-AU" sz="2800" dirty="0"/>
              <a:t>million years </a:t>
            </a:r>
            <a:r>
              <a:rPr lang="en-AU" sz="2800" dirty="0" smtClean="0"/>
              <a:t> </a:t>
            </a:r>
            <a:r>
              <a:rPr lang="en-AU" sz="2800" dirty="0"/>
              <a:t>from ancestral primates that were </a:t>
            </a:r>
            <a:r>
              <a:rPr lang="en-AU" sz="2800" dirty="0" smtClean="0"/>
              <a:t>probably </a:t>
            </a:r>
            <a:r>
              <a:rPr lang="en-AU" sz="2800" dirty="0"/>
              <a:t>small </a:t>
            </a:r>
            <a:r>
              <a:rPr lang="en-AU" sz="2800" dirty="0" smtClean="0"/>
              <a:t>tree-dwelling mammals. </a:t>
            </a:r>
            <a:endParaRPr lang="en-AU" sz="2800" dirty="0"/>
          </a:p>
        </p:txBody>
      </p:sp>
      <p:grpSp>
        <p:nvGrpSpPr>
          <p:cNvPr id="8" name="Group 7"/>
          <p:cNvGrpSpPr/>
          <p:nvPr/>
        </p:nvGrpSpPr>
        <p:grpSpPr>
          <a:xfrm>
            <a:off x="3563888" y="2276872"/>
            <a:ext cx="5558397" cy="4371773"/>
            <a:chOff x="2541994" y="2297587"/>
            <a:chExt cx="5558397" cy="4371773"/>
          </a:xfrm>
        </p:grpSpPr>
        <p:pic>
          <p:nvPicPr>
            <p:cNvPr id="4" name="Picture 2" descr="http://downloads.bbc.co.uk/earth/naturelibrary/assets/p/pr/primate/primate_info_graphic.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994" y="2297587"/>
              <a:ext cx="5558397" cy="4371773"/>
            </a:xfrm>
            <a:prstGeom prst="rect">
              <a:avLst/>
            </a:prstGeom>
            <a:extLst/>
          </p:spPr>
          <p:style>
            <a:lnRef idx="2">
              <a:schemeClr val="accent3"/>
            </a:lnRef>
            <a:fillRef idx="1">
              <a:schemeClr val="lt1"/>
            </a:fillRef>
            <a:effectRef idx="0">
              <a:schemeClr val="accent3"/>
            </a:effectRef>
            <a:fontRef idx="minor">
              <a:schemeClr val="dk1"/>
            </a:fontRef>
          </p:style>
        </p:pic>
        <p:sp>
          <p:nvSpPr>
            <p:cNvPr id="5" name="Oval 4"/>
            <p:cNvSpPr/>
            <p:nvPr/>
          </p:nvSpPr>
          <p:spPr>
            <a:xfrm>
              <a:off x="3635896" y="3717032"/>
              <a:ext cx="288032" cy="216024"/>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6" name="Oval 5"/>
            <p:cNvSpPr/>
            <p:nvPr/>
          </p:nvSpPr>
          <p:spPr>
            <a:xfrm>
              <a:off x="4716016" y="5013176"/>
              <a:ext cx="288032" cy="216024"/>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7" name="Oval 6"/>
            <p:cNvSpPr/>
            <p:nvPr/>
          </p:nvSpPr>
          <p:spPr>
            <a:xfrm>
              <a:off x="5177176" y="5373216"/>
              <a:ext cx="288032" cy="216024"/>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grpSp>
      <p:sp>
        <p:nvSpPr>
          <p:cNvPr id="9" name="TextBox 8"/>
          <p:cNvSpPr txBox="1"/>
          <p:nvPr/>
        </p:nvSpPr>
        <p:spPr>
          <a:xfrm>
            <a:off x="4189738" y="3916177"/>
            <a:ext cx="936104" cy="369332"/>
          </a:xfrm>
          <a:prstGeom prst="rect">
            <a:avLst/>
          </a:prstGeom>
          <a:noFill/>
        </p:spPr>
        <p:txBody>
          <a:bodyPr wrap="square" rtlCol="0">
            <a:spAutoFit/>
          </a:bodyPr>
          <a:lstStyle/>
          <a:p>
            <a:r>
              <a:rPr lang="en-AU" dirty="0" smtClean="0">
                <a:solidFill>
                  <a:srgbClr val="FF0000"/>
                </a:solidFill>
              </a:rPr>
              <a:t>65MYA</a:t>
            </a:r>
            <a:endParaRPr lang="en-AU" dirty="0">
              <a:solidFill>
                <a:srgbClr val="FF0000"/>
              </a:solidFill>
            </a:endParaRPr>
          </a:p>
        </p:txBody>
      </p:sp>
      <p:sp>
        <p:nvSpPr>
          <p:cNvPr id="10" name="TextBox 9"/>
          <p:cNvSpPr txBox="1"/>
          <p:nvPr/>
        </p:nvSpPr>
        <p:spPr>
          <a:xfrm>
            <a:off x="4945822" y="5211550"/>
            <a:ext cx="936104" cy="369332"/>
          </a:xfrm>
          <a:prstGeom prst="rect">
            <a:avLst/>
          </a:prstGeom>
          <a:noFill/>
        </p:spPr>
        <p:txBody>
          <a:bodyPr wrap="square" rtlCol="0">
            <a:spAutoFit/>
          </a:bodyPr>
          <a:lstStyle/>
          <a:p>
            <a:r>
              <a:rPr lang="en-AU" dirty="0" smtClean="0">
                <a:solidFill>
                  <a:srgbClr val="FF0000"/>
                </a:solidFill>
              </a:rPr>
              <a:t>40 MYA</a:t>
            </a:r>
            <a:endParaRPr lang="en-AU" dirty="0">
              <a:solidFill>
                <a:srgbClr val="FF0000"/>
              </a:solidFill>
            </a:endParaRPr>
          </a:p>
        </p:txBody>
      </p:sp>
      <p:sp>
        <p:nvSpPr>
          <p:cNvPr id="11" name="TextBox 10"/>
          <p:cNvSpPr txBox="1"/>
          <p:nvPr/>
        </p:nvSpPr>
        <p:spPr>
          <a:xfrm>
            <a:off x="5562096" y="5633665"/>
            <a:ext cx="936104" cy="369332"/>
          </a:xfrm>
          <a:prstGeom prst="rect">
            <a:avLst/>
          </a:prstGeom>
          <a:noFill/>
        </p:spPr>
        <p:txBody>
          <a:bodyPr wrap="square" rtlCol="0">
            <a:spAutoFit/>
          </a:bodyPr>
          <a:lstStyle/>
          <a:p>
            <a:r>
              <a:rPr lang="en-AU" dirty="0" smtClean="0">
                <a:solidFill>
                  <a:srgbClr val="FF0000"/>
                </a:solidFill>
              </a:rPr>
              <a:t>31 MYA</a:t>
            </a:r>
            <a:endParaRPr lang="en-AU" dirty="0">
              <a:solidFill>
                <a:srgbClr val="FF0000"/>
              </a:solidFill>
            </a:endParaRPr>
          </a:p>
        </p:txBody>
      </p:sp>
      <p:sp>
        <p:nvSpPr>
          <p:cNvPr id="12" name="TextBox 11"/>
          <p:cNvSpPr txBox="1"/>
          <p:nvPr/>
        </p:nvSpPr>
        <p:spPr>
          <a:xfrm>
            <a:off x="274220" y="4941168"/>
            <a:ext cx="3001636"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AU" dirty="0" smtClean="0"/>
              <a:t>Humans diverged from the African apes line about 5 to 7 million years ago. That is, humans last common ancestor with apes lived about 5 to 7 million years ago.</a:t>
            </a:r>
            <a:endParaRPr lang="en-AU" dirty="0"/>
          </a:p>
        </p:txBody>
      </p:sp>
      <p:sp>
        <p:nvSpPr>
          <p:cNvPr id="13" name="TextBox 12"/>
          <p:cNvSpPr txBox="1"/>
          <p:nvPr/>
        </p:nvSpPr>
        <p:spPr>
          <a:xfrm>
            <a:off x="179512" y="2765827"/>
            <a:ext cx="3096344"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AU" dirty="0"/>
              <a:t>They were able to migrate across the remnants of </a:t>
            </a:r>
            <a:r>
              <a:rPr lang="en-AU" dirty="0" err="1"/>
              <a:t>gondwana</a:t>
            </a:r>
            <a:r>
              <a:rPr lang="en-AU" dirty="0"/>
              <a:t> land</a:t>
            </a:r>
            <a:r>
              <a:rPr lang="en-AU" dirty="0" smtClean="0"/>
              <a:t>. When </a:t>
            </a:r>
            <a:r>
              <a:rPr lang="en-AU" dirty="0" err="1" smtClean="0"/>
              <a:t>Gondwana</a:t>
            </a:r>
            <a:r>
              <a:rPr lang="en-AU" dirty="0" smtClean="0"/>
              <a:t> land split up, divergent evolution continued giving rise to various species of monkey we know today</a:t>
            </a:r>
            <a:endParaRPr lang="en-AU" dirty="0"/>
          </a:p>
        </p:txBody>
      </p:sp>
    </p:spTree>
    <p:extLst>
      <p:ext uri="{BB962C8B-B14F-4D97-AF65-F5344CB8AC3E}">
        <p14:creationId xmlns:p14="http://schemas.microsoft.com/office/powerpoint/2010/main" val="9098881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Tarsier position on phylogenetic tree controversy…</a:t>
            </a:r>
            <a:endParaRPr lang="en-AU" dirty="0"/>
          </a:p>
        </p:txBody>
      </p:sp>
      <p:sp>
        <p:nvSpPr>
          <p:cNvPr id="3" name="Content Placeholder 2"/>
          <p:cNvSpPr>
            <a:spLocks noGrp="1"/>
          </p:cNvSpPr>
          <p:nvPr>
            <p:ph idx="1"/>
          </p:nvPr>
        </p:nvSpPr>
        <p:spPr/>
        <p:txBody>
          <a:bodyPr>
            <a:normAutofit fontScale="70000" lnSpcReduction="20000"/>
          </a:bodyPr>
          <a:lstStyle/>
          <a:p>
            <a:r>
              <a:rPr lang="en-AU" dirty="0"/>
              <a:t>One of the most disputed issues in primate evolution and thus of our own primate roots, is the phylogenetic position of the Southeast Asian tarsier. While much molecular data indicate a basal place in the primate tree shared with </a:t>
            </a:r>
            <a:r>
              <a:rPr lang="en-AU" dirty="0" err="1"/>
              <a:t>strepsirrhines</a:t>
            </a:r>
            <a:r>
              <a:rPr lang="en-AU" dirty="0"/>
              <a:t> (</a:t>
            </a:r>
            <a:r>
              <a:rPr lang="en-AU" dirty="0" err="1"/>
              <a:t>prosimian</a:t>
            </a:r>
            <a:r>
              <a:rPr lang="en-AU" dirty="0"/>
              <a:t> </a:t>
            </a:r>
            <a:r>
              <a:rPr lang="en-AU" dirty="0" err="1"/>
              <a:t>monophyly</a:t>
            </a:r>
            <a:r>
              <a:rPr lang="en-AU" dirty="0"/>
              <a:t> hypothesis), data also exist supporting either an earlier divergence in primates (tarsier-first hypothesis) or a close relationship with anthropoid primates (</a:t>
            </a:r>
            <a:r>
              <a:rPr lang="en-AU" dirty="0" err="1"/>
              <a:t>Haplorrhini</a:t>
            </a:r>
            <a:r>
              <a:rPr lang="en-AU" dirty="0"/>
              <a:t> hypothesis). The use of </a:t>
            </a:r>
            <a:r>
              <a:rPr lang="en-AU" dirty="0" err="1"/>
              <a:t>retroposon</a:t>
            </a:r>
            <a:r>
              <a:rPr lang="en-AU" dirty="0"/>
              <a:t> insertions embedded in the </a:t>
            </a:r>
            <a:r>
              <a:rPr lang="en-AU" i="1" dirty="0" err="1"/>
              <a:t>Tarsius</a:t>
            </a:r>
            <a:r>
              <a:rPr lang="en-AU" dirty="0"/>
              <a:t> genome afforded us the unique opportunity to directly test all three hypotheses via three pairwise genome alignments. From millions of </a:t>
            </a:r>
            <a:r>
              <a:rPr lang="en-AU" dirty="0" err="1"/>
              <a:t>retroposons</a:t>
            </a:r>
            <a:r>
              <a:rPr lang="en-AU" dirty="0"/>
              <a:t>, we found 104 perfect orthologous insertions in both tarsiers and anthropoids to the exclusion of </a:t>
            </a:r>
            <a:r>
              <a:rPr lang="en-AU" dirty="0" err="1"/>
              <a:t>strepsirrhines</a:t>
            </a:r>
            <a:r>
              <a:rPr lang="en-AU" dirty="0"/>
              <a:t>, providing conflict-free evidence for the </a:t>
            </a:r>
            <a:r>
              <a:rPr lang="en-AU" dirty="0" err="1"/>
              <a:t>Haplorrhini</a:t>
            </a:r>
            <a:r>
              <a:rPr lang="en-AU" dirty="0"/>
              <a:t> hypothesis, and none supporting either of the other two positions. Thus, tarsiers are clearly the sister group to anthropoids in the clade </a:t>
            </a:r>
            <a:r>
              <a:rPr lang="en-AU" dirty="0" err="1"/>
              <a:t>Haplorrhini</a:t>
            </a:r>
            <a:endParaRPr lang="en-AU" dirty="0"/>
          </a:p>
        </p:txBody>
      </p:sp>
    </p:spTree>
    <p:extLst>
      <p:ext uri="{BB962C8B-B14F-4D97-AF65-F5344CB8AC3E}">
        <p14:creationId xmlns:p14="http://schemas.microsoft.com/office/powerpoint/2010/main" val="23382600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normAutofit/>
          </a:bodyPr>
          <a:lstStyle/>
          <a:p>
            <a:r>
              <a:rPr lang="en-AU" sz="3600" dirty="0" smtClean="0"/>
              <a:t>Adaptive features of primates</a:t>
            </a:r>
            <a:endParaRPr lang="en-AU" sz="3600" dirty="0"/>
          </a:p>
        </p:txBody>
      </p:sp>
      <p:sp>
        <p:nvSpPr>
          <p:cNvPr id="3" name="Content Placeholder 2"/>
          <p:cNvSpPr>
            <a:spLocks noGrp="1"/>
          </p:cNvSpPr>
          <p:nvPr>
            <p:ph idx="1"/>
          </p:nvPr>
        </p:nvSpPr>
        <p:spPr>
          <a:xfrm>
            <a:off x="460375" y="764704"/>
            <a:ext cx="8229600" cy="1972815"/>
          </a:xfrm>
        </p:spPr>
        <p:txBody>
          <a:bodyPr>
            <a:noAutofit/>
          </a:bodyPr>
          <a:lstStyle/>
          <a:p>
            <a:r>
              <a:rPr lang="en-AU" sz="2400" dirty="0" smtClean="0"/>
              <a:t>In groups of 3 or 4</a:t>
            </a:r>
          </a:p>
          <a:p>
            <a:pPr lvl="1"/>
            <a:r>
              <a:rPr lang="en-AU" sz="2000" dirty="0" smtClean="0"/>
              <a:t>Consider the following mammals comparing primates and animals part of other orders</a:t>
            </a:r>
          </a:p>
          <a:p>
            <a:pPr lvl="1"/>
            <a:r>
              <a:rPr lang="en-AU" sz="2000" dirty="0" smtClean="0"/>
              <a:t>brainstorm and describe features of primates that provide them with an adaptive advantage.</a:t>
            </a:r>
            <a:endParaRPr lang="en-AU" sz="2000" dirty="0"/>
          </a:p>
        </p:txBody>
      </p:sp>
      <p:pic>
        <p:nvPicPr>
          <p:cNvPr id="1026" name="Picture 2" descr="http://s3.amazonaws.com/rapgenius/Elephant-elephants-28788752-1024-7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0681" y="4985792"/>
            <a:ext cx="2496277"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tic.ddmcdn.com/gif/cat_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47845"/>
            <a:ext cx="1992850" cy="19928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QQEBUUEBQUFRUVFBUVFBQVFBUUFhUVFBUXFhUVFhcYHCggGBolHRUXIjEhJSorLi4uFyAzODQtNygtLisBCgoKDg0OGxAQGywkICUvLCwsLCwsLS8sLC8sLCwsLCwsLCwsLCwsLCwsLCwsLCwsLCwsLCwsLCwsLCwsLCwsLP/AABEIALgBEQMBIgACEQEDEQH/xAAcAAABBQEBAQAAAAAAAAAAAAADAAEEBQYCBwj/xABGEAACAQMCAwYDBQUFBgUFAAABAhEAAyESMQRBUQUGEyJhcTKBkSNCocHwBxRSsdFTYpLh8RVDcoKT0hckM6LCFlRjc7L/xAAaAQADAQEBAQAAAAAAAAAAAAAAAQIDBAUG/8QALhEAAgIBBAECBAUFAQAAAAAAAAECEQMEEiExURNBYZGh8AUiMnGxFGKB4fFC/9oADAMBAAIRAxEAPwDKW7dSUt09u3Um3br3TzjhLdHS3REt0ZLdKxHCW6KtuiKlFVKViBqldhKKEroLSsAQSugtFC04WgAemn00QLThaAB6acLRQtOFpAC00+ijBacLQALTT6KLprrTRYAdFPoowWnC0rADop9FF011oosAOin0UbRThKLADopaKPppaaVgA0UtFSNNLTRY6Ixt1wbdTNFclKLEQjbobW6nFKG1unYEBrdBe3Vg1ugvbp2BB8OlUvw6VOwKO3bqQluurdupCW6djOUt0ZUrtLdGVKmxA1SiBKKErsJRYAgtdaaKEroJSsAISuglB4zjBaYLpZiRqOkDC9cn02qXaIZQRsRI3H4Has45oSk4p8o0ljlFKTXDBhK5uuFHmO5gdSd4A54B+lSSsVhu+fa/hcSU1CUUYnAnJBHrg/SsNVqHiSUe30aYMPqPnpGqHFjUoKkBsBpXcxEgGRuKmhKr+61i43Cpdu/FcOsLGQnIsI3gfLFW4Ss9DnyZYvf7MrVYowa2gQlOEowSutFdtnMACV0Eo2in00WAHRT6KMEpwlFgBCU+ijaKfRSGB0U+ijaKWiiwA6KfTRtFPposKAaafRRtFPoosKAaKWij6KWiiwojFK4NupeiuSlFhRBa3QXt1YslBa3TsVEHw6VS/DpUWBQpbqQluukt1IS3VNgDVKMqURLdFVKmwBBK7CUYJXQSlYUBCU4SjhKcJRY6BX+AF22XUfaW1gjmyAkyBzIn6RVdwiFTKtj7yxg7DfkfX61ecNdNtgw5fiOYp+D4ZF1t1YwJk9fl7V4OuxPDmWTG6v8Ak9XTZFkxuEuaKxrgcALqhnCMYI0+YBwehiaw37VLnD/v1sW1DXyFZwNjIlVZt/l0r0m7dWCTvP8APIrE9psi8SnE3VtE250I5DTMQ8SIPSfQ1k9RLLkUpfsaRxRhGomw4NCLNvVvoGNowOXIV3poqHWAx+8J+tdhK9vT4lhhtPLzZPUlYEJThKNorrRW1mdAAlOEo+in0UWFAdFPoo2inCUrCgOiloo+in0UWOgGin0UfRS0UWFAdFLRR9FPopWFANFLRR9FPoosKI+in0UfRS0UWFEfRTFKk6KRSiwohslDa3U4pQ2t07CiFopVK8OlRYqKFLdHS3REt0dbdNyFQNbdECUVbdEFulY6ABK60UcW66CUrHQAJThKkBKfRRYURbluQRMY5RP0OKzHdmxxCcTeW+7NbV28Nn0h2A3JCiAP5YrZaKq+0rqcOxunZjDTy1GMnpmvL/E7qPB3aKuTI99u2fBQlZENEDeSrlW+Rg/SvLbHEPdebjkkmc5PUx0Fan9o3aS3LyJbMgrqYD1MD8BtWeTg9Bzv7fzrHTxShb7Zvkk26R7f3N44cRwdtuajQ09VxV4ErHfsnk8K8nHiNAgfz51uglevGVpM82SpsBopwlH0V1op2TRH0U4SpASnCUWFEcJT6KkaKfRRY6I+in8OpGiloosKAaKcJR9FPopWFEfRT6KPop9FFjoj6KfRR9FLRRYUA0UtFSNFLRRYUR9FLRUjRS0UrCiMUobW6mFK5KU7CiH4dKpWimosKKRLdGW3RESjKlLcKgapXYt0ZbddhKW4dAAlOEqQEpxbo3D2gAlPoqQEpwlG4NoAJUftDg1u22RxKtg4nM4NWISoXaLwUHVh+Brm1cksMrNsEX6io897Q/Z6VtgA2cSztBZ7hXYs5EooEeUTmvPO1UuKWlYyJZRI82QJ9a967WbxFKKYaDEe4msN/s0W1Y3EXXIUrBIgeVDPX4cxy5V5Ec7i+eT0fT3Gb/Z/31HAObV8TZcg6hvbPNiPvA49q9u4W4t1Fe2wdGAKspkEHYgivnjvV2aVfUogQJ8uk5wCQSecjFVfAG+omw9xI3CXGSeZiDk+leri1C2JnDkw/m4PqHRT6K+aF719oWvL+9cR1AZ2bef4p9aseyf2kdoWDm94qyJW6A0jmNW4rdZUZPEz6H0U+isH3f8A2tcFfAHE6uGePvAvbJ9GUEj5gVvuB4q3fQXLLrcQ7MjBgfmKrcTtobRT6KkaKfRRuCiP4dc3CF3268h79B61L0Uz25B9v9KmUnXA4pXyRHuIpVWZQW+EFgC0b6Qd9xtRdFeUcbbuXL5uhg/B63trbZSHt3F+JEBygJggHGcAQK9A7q8W5ti3e1agAVLzOn+BmIGph15iueGrUp7WqN56fbHcmXGiloqRop9FdO456I+iloqRopaKNwUR9FLRUjRS0UWOiPopaKkaKWijcFEbRXLJUrRXJSjcFEXRSqTopUbgopkt0ZUp1WiqtRuHtOQldhKIorqKW4e0ForoJRQKcCjcG0GEpwlFAroCjcG0Foqo7bQhl0fEZA9BBJP4VegVC7X4ctbld1yK5tVcsTRrh/LMqhwcAlSWhQD7jnOc1TdudmeLBJGlYJ6kgwAY6bf81ajs3IieW0z8/wAaFf4YOrLsSD+deW42uDtUqZ5L3k4QAO2nEaTgTDYJjqGAOcZ5Zqm7u8GUumRsAfQzHmJG2P5nrW/7Y7PD+VtoOr0mBM/xah+NZaxw4S8SYyjo4OCNPm25gg79QPWnCb2NFtK0ys43swXj5xjMAQDmI2+WPSoN7upB8j4gfEJz0kb8+XKtv2fwAe0Pc5O5O30EVO7O7M0tqJGMAHmZziktTKPCZTxxfZgOze7iKxF5Cd4MkL0EhTPXHr6GtFY8XhHD8EQh+8oYKGB+8yzpJiCJ5Gr/AI+6swyLgzMAR1/Oq3iiuqQsYPKOnMe/40/Wm3di2RqqN33d72LcK2uL027xwGmEdtoE/CxxjbMA1rNFfP8AxV1nXSZuqNwwCsvmE6yBBEe3zrbd0++V+3bWzeHiHItXLhOrSuyvtJ9f8p7sWrqP5zkyafm4Hpein01kLnei9ExbWPT+pNZvtP8AaetrHj6z0tIp+rFYH1qlrYy/Sm/2Rn/TyXdGx7as23u6NK6hDEwJ1wYnqY69ayXG9q3+G4gW/CLWiCfFLDptGIjG1Re5/ef96e9eultL3YExqWEtgHHy+tbDj+Gs6Q96CNgcznlFcWVuU3L3OqFRikWPYXaWtPtWXkUJOklSo3nEgz+HuZ54+yP94n+IV5p2lbui8o4d/stQ1AjBTAJnkQAY+VTpG0n2hjVvXyikuGZPTxb7Nxc7YsL/ALwH2BP5UJu37A+8T6BTWOEch+X8661j0+tZv8Ry+F9RrTRNO/ea1yS4fko/OuT3lXlbb5kD8qzRu9Pyrnxf1JqHrs3n6Ff08DRv3kPK0Pm/9BQW7yP/AAJ/7j+dURf9b/lXJf1P0qXrMz/9fwV6EPBdN3hvcgv+H/OoXF9pXbnxOw9FJUfRSJqCfmf171wy+n1j86zlnyS4bfzKWOK6Qfx2/jf/ABN/3U1RdA6fgtPUbmPaiOv7TLH9jd+tv/uoy/tLs/2N36p/WvObHZV1t1A/5lP4TU+x2G5GSo/4Sx/IV9LLLp49yXzPMUMr6Ruh+0yz/Y3f8Sf1roftMs/2Fz/ElY9OwVjLOY6Qv85qXZ7JtrBhjmfMVI+YAgj0PrWEtZpl1b+ZosGZmm/8TLX9hc/xrT/+Jtr+wuf41/pWfPBWZJ0Lk+3yC7L7Ua2ijZVX2QY96yl+IYfaL+f/AE0Wlye8kX1v9o6t8PDXD7OP+2pCd/GO3CXPncUfzWs8L3LPM/T0omv0j3+W9YS/EPEF83/o0Wl8yNGvfRufDR6NeAP4IakW+9skA2Yn/wDLP/wzWV8T9f5Ujcwc/n/KsZa3I/CLWnijXPPD31JPkNxhHPSQZM9B5frVtx1sDzLnmI51me8HaOLGJN22knaPhZ/niuuxu8GhtF0zbJwxjyzP4VNqPA6b5F23wpltPPMY3HmG/LesPethLltSdR06tW+WX7QTvuSPlzr1bjUBMiIj4vSPxrxvibDjtEAggByFX+6TIH8vpS21aLg7ZsezeEITPv7AAyfoB9aIL+kep51b2bMWmgbwPryx6D8apuJTbPtXGvJrdmd4663iZP1/pR7CKxliTy6QR/pQu0LJ1TECd8+piOkD+XtUPheIa5gTH38xAG5z6Ct0rXAwfaTqgGsZIGhpIEyJBI+f19M2HYl7ULiXsxMMSMAAZx0nBnbah8Smm3puLMADI1BhEgwechfNzJqNb7OPD8RaKlmS6pSGaTqg4nmuDtkQesVommqIYHvP2ywseChMlirsR5ig29pkfQ1gbpJNbDvTw8eYT5fLOMg84G2RvWS4gZONsV36ZJQ4OTNe4m9gdu3OEuA2yNM+ZGyrescjHOvTn77Wb9pCfIF8zJuVgQWwIIzyzXkOmJLcunM9KHcuHw2J5wo/Xyq54IyIjkaPcrXFB1DK0qQCGGQQdorrX7/KR+Vee/s07WZtXDsSQoNxMSR5gGA9DqB+tb+37Z9gDyrx82L05uJ1QmmrOwAeo/P3pagP0f0ab3j/AC/lS1gcvy/XtWZVnXiD9Cl4n6innnEfreuQc4/XzoHY/ifqKTXD1I/XtTn9fo0gek/h+GaAs51zyP0rjQTy/XtXUn9c65f2oCxaD6/Q/wBaVD1fry0qYWZq0x6k4ztj6DPLFGR/Wf8ASYyarVmf5SCYJj39Kc6oknAzgsuSece/XltiupwMvVLjxRvJHIYz0/XvTrdhdjp3BmB6bfrPyqtS6Yw0bD5nblQuJBOQ7EjbSAY6/FjpU+mHqF1455dYnl8qR4jO/wCcnn7b/jWa4jtkWFIey7j7zERqBGVLLKjPtUd+99iBFi4rZ++NpMxHt0FUtPJ9IfqRNc16RliPQbn5xgb0v3kfmfrzmsnw3evhSQGF9RzLFSJHQLMirReOsPkXwcFj51nrCiZ2jP6ClhlHtMpTT6LoXDjpPMgddv1+NdlzjHWcmfTfb8KrUQRrRpUZBMZ6Zyf18q7Th3AJMEYAkGT5oAUDmcfXlBrPaVyX3aqnRwxmItnnMSMdZqLYt62CLlmMDA5kb42qz7e4cHg7TgqBbtoGJ+EAeRmI6AgE+xpd1OymW615yIXyoNyWYbnlgE/4vSqatolOi/ucXbQqjmB8AHosAfkPnVP3j7IU3bd9ciQGIyI5Emqrtg3HvuUVWVQFtnVkH7xPzJ9wKN2TxHEKfDdddqIcFgckCAn65e9OTQkq5NUtv7Ex7/hj2ql4m2Z6Zx/Orjs659mymSQAZ5kdfeq+4hJlyAJJjeRE/wAzyrFx6KTM1xduXJJxB22x+hQLHY5UtCg+ZZGckmYMcoxPU/I3XF2VB99IxtsZM/X6DrXVljrJx5lH+v1Bx0qlaLciNxPBB4ZR5lABwBjkPb9etRbfB6Xlo0zM9DzxHLGf5VcNgz0/kwzj5fhQnUSRznE/3to67fL8KLFZ5/3g1Jeu2uIjS8vYYbGThTOZG0fiazPEoN+Y8p9wMfl9DW4793UBteJgWyX6ZwY256aqu+Xd1uDdo89pgHR+cTjV1iYn1r09NNUr9zlzJ2Yp28wHr/pQ+NEaQPVj8zH5VIW2NYjP3vxFR+MEv8h/KfzrrRzlt3N4rwuLtNMAtoMcw4Kj5aip+VeuOYge8ZnlXkHdngDcvoNlVg7H0UyAPU7D3r1BOMUyWlYwR7cv11rzNbFOaaOrDdE0JPT6ZgevvFdIOXr8522oBurEh56xOPyisz3r7ynhCEtgG4y6gxOEBJGwOTj8OdckMTm9qNZOlbNPxXEJbGq5cVBBPmZVkCOprNHv3b0H7Ny+YyoTHOZmD0Arzu/xLXGLOxZjuTkn50L516ENDFfq5OaWZvo9F7r963u3jb4gr5z5GhVCmPh5dMb1tD8vxrH9jdncO9q3ct20cqoIaBOofxeoPMnpV7ZvnO+JEgEzA68+QrizqO78qo2gmlyWgO/LlEzP1FcFgcQB6ySfb0qDd4qMace8D1yPp+poLcTqwcT6kDPrGTislEsm/renqPA6N/1G/pT0UBkLraWRCVLErvtLfDAAkySudulT+Cm4PtCVPtBIMDcnG5xuPbNVX72Vy7MJyCBqCwOeY5AR0Aziu2t3nAcvgHAIAncqdUdGiM7+9dric5Y33s2jLOYaSvmYiBM7zpgafqJPSuTvHaIyeok+URpB5jGZB+W8VGu8Irn/ANM/Dp6rOkFgq+/8xsAaPwVi3EgJqBHlgtp0xpIaRGSTEHaOpqtkUubYc+xJs9rcO+dSgjM+aPWBz6R7fOWt9GjQh6GFYxnaGBk55Z/OAnGai2gXGOuA8SQyao0yVyY3gj6mJPDgAkNOpxKyzbtOlCurG5nA9MQBEopArJSiMuqhsyxK4jdcHy9YnAj1qQEVdjJIEEGZME4EHl9aj37VyQfECkINRAbmY65OCASdz6xXblLSnWxgxucDSdIhR6jlPw1m+Rhy2fKTO4xkzuDIwdtpOefJ71x1yvWME5kSI6bbc/oag3uOKhjoC/AVDQSZkAk+wyOX1qLduuQ7DDQpRSqQxMz5wcDlAUnkYGacYNjL3tHt8rwultUgm2A0LM7GG5HURnYhTFaPsji1s8ArTJOp3YjTlTpEjkMLnbJPMV5zxFziPD8+kSY3ldOmIkjOIPUlRG9dcTx7aBadwiaQrlQWAVoNx1UZVQbKqMczmr9Man5NDwXHOmpAx8rEcpMEzPU4+hmu7valxNJ1sp9YG41RnnGYzvWL4jh2FvVw98suVgiWZnYhhIEn4Bvnyn3qe1u9xVt7bhvDIRSG0Myi22ogXIw0gjbOxyKHiXdk7rN13V7e18SttmB1a0iQTMEgY57fX3q2422FOSecdRkER8h+pryW4LPD3luKiWmQhkddTQViICxqaZmenrn2O4xuqtwD4raOAejKG+UT+FZZYJJNGmOXkqOJuB9GMGFYRI2iSPmMentROFtwSDuIJEzA23+VSLVpivlEs0hTgRmNLR0HP0rM8Z2re4Z2W7bESF1BpjfWPzHQis1Fs0cki+7SmAfumZ+QkRPUx9PeoPGQCPEJCpDEgHzMJhV9ZjfpRh27w14CZwNSyIMgggDrNX3C8At5FfDA7eh9fUflTUGLeed9q9iP2g2tx4aCAqnJ0n7xjrmid8bTXeywu9zg2W2xOS9h1hW9TKhZ54POt3xnC6QY2P5GR+P86peO4dNRNxSbbQl0TuhI25yCFYeqiYraGRprwiZRTR5PZ7M1cC3EKQGQlXB0jEwADMzB2j7wqrtWSQbiiQAueQJ2/wD5P0r2HtXuYBwzJ2fDF1zLYcHZ52BK4x1Feb8W7cELli7ZhncAyRChBBiNyNX659uPI5X+/wBDmlGh+5/aaWLrtfJVSu4G3mHofX61eX++VjIW3dboT4Y225z6VjF4dtYUCdUaf7wbaPef1FF7d7B4jg2AvIyhhKnB+WOdOeHHOVvsFOSVI1dvvraE/YOZ/vJzPmJ6mPqRyrKd4OMXi75uCVEBVUxMDrB3JJPzqr1N604JPX1MbepqoYIwdoUskpKmWvZvdi7fAZMKSQCSBJjfPLr/AKTPtdy7ql9RRhBCkMRnTKvHT0Mfzjbdk3lNm2FifDQEAzGAYEczIxy1esGbdTIJ/hBkCQAcEkxgz+t64pavJbRagqKzun2M3C8OyXmBZmYwpOkDYA4zMTPqOlW37uknYbcvrB25/wClMsMJBjBMzAxsM7nFcquJgmJJgzvmMCJwCZ9a5ZTcm2zZOlSD/u8CdzvuY3nnyyafw4nPLqCDO1cAAZ5exxjrTkiOfWR1jIM88/hUoe4LK9T+vnTUDxD1P6+dKnQtxiL50KGYc5WCCwywJiSVP65mu0vBxrUa2wN46zEjy7Dr12NVTcU9xlBYCVAOZGmA4y20RsYjqZqTbs+aXvE6I1CQvmIAEwYxrE5gTJ5x3uNLkwvwKzfc3AGA31CBMddIAAnacwAKK3FeKuhS0wWAgGcwX1dATkHfrzIjxHhuPDVnMEqzMYAEmCIGlZnynPlzmpXB8RcKA6SizpnzppYj/wBu7HcgRzjDfmgR0nZ9oMXWACMAOzAyMjQGOIz0j2MT+H4kxCBjcYNgmAQc/GYCz5dhiD84d26h1aTqueYFs6iJXGtZHwspiNW+c1VWLzqRbsosBz9pqUlgp56YBA9sfSo2ua5HZoV7RUbQSTGxUSIzOOoGrHw+1FTiUZikS25yZZhGkZyczvuVwDNUFxHd3Zi6pCnKbMwYjGQwBEyJgKDyMMb4shV8RYAMgKNYiMyDvIbfAJO8TR6S9gvyX97hgAGJ+FlVVkb3GHMzmSN/4efIPF8OLlsO0KzeUyYIIBnRORgDPWMgZFQO02dgtkmYATIBLgmACfmfdifQW/CWgxAi4oFsL5iBhj5icEqSrY2+BvYS4uPYWmEZtakgSTygSxJIjnI1EGMEYjJmmucIQirAwNPlGPL5VIb+DYRBidsGYdriLfDoV1+Y4XDaiASuSv8Awn3IJkZiO3awFsC0ZkHSjAMNWSSfUEptvPKmoP2DciMODdyGtKqZK6d9ekkGSRpB3H6xcJeFtR4ms4g6PNgAFSANjncgbdDQ7HFOpLOqn4wIImIIKnJ+EiI3kAczVgGt6A1tQwzAk/eBMnO8KFnJAiMZonJ+6BEb90VGDRqTVA1RIbViI+8CytPReUV6r2QSeCskgz4NuZABwI2+Qry+7eLQwYxIPlGJBI0llwVggf8AKd4ivVOyh/5O2TnVatGB0KDb6/jWbt9lw7A9jDzj01E9MnB/zrL99uEAvzBhlnBEE7ebp77ddq2vZKASP7sTsfiIFUv7QeGAtJcI+EwxwIG4bON/8sxSS4KkYPh7GokIFABJEkywMkzqPLqDzHLe57u95v3ILbZXcOwkDSSq7FgkhgMjGTnE1Q3eMRCCboGgEaEIOHChYwZwFEf3hkA5z1/vP54tAR5tJETPmI82PLk8pzvOauEJS6M91HvF3TdQXLZlHGIO0j8DVcbHI7H099x+s1he5nfL91HhcZcB8R1CosNo1BQG1A4XIBBzKmvRzDAMplSJBGRnY1E4OLNYytFMblzhrhZQz29LfZg7k5BztmvOO3Oz27Sv69Fy2zX3Zp0tpRhaVUj+KELe7Gdq9ge1Iz8j0PP5Vl+3OxjBa3hsmCJBaMHcbZH06U4zceUKcdyPKP3EcHcBuXQrqVdIBMGQyuBgEEAfUjlNaft/9oS8XaKNw9syCJbkeog1iu3bFxbx8VSpx7NjGk7Ee1VuP6V3rGp1KXJz7nHhFjZ7Je75gdKTBaCyqYmGI2wRvFXXY/Zd7h7mq2wDhALiTr8pyXZJ1RlcRIJqH3U7X8FirFSjgAyxHNYzsBvP0xWvdkZfKPLoY6TglJhCpJ2BgDkQRvWWbJNPa1wOKXZB/fLd8gNZIYxpJQ6S0SQrgEYBB3B9JMBrHjKSVuMukmdNwnSR/cbB5ZjmKmo1oMuiYJZrgEgkKsTpBkmSNjzOBibAbmXWCWZhdTUQykNMjdcDO4gHIyeZyS6Rrub7K7hL9xk1+MGGp1VvDBZiAWMCBqODI6+u02zxRJUFl1Mp5/e8oMKTyJAj5AmmsowIhLTMp0SGKk3FUuFG2MxpInn1rlez0KeQKpYousiA75AJKgSNbEERn0gCpe2xBRx5GSythT5SG3EsPbYT60Q8XJGwYbgnfJ3zvvyqtvprUM6M7Ea4QZkLy8oLZY7AdcB5HN+x4aGPEhy/hsq+eZYFRbEklQrGDzAjAMGxD5Lbxz/EP8S/0pVE/d2/srn0f+tKp2oKZk+KZWwC2nUCEGxGFwDEGCQCRgHeKELepSG0qoOVBKyR5RAyJ8unBEahgRgt29hEOo6mPlUwQQVYgGf8ogzRbbbFp06pQLmQTjJyB5jsBgwJrtukYkq6oVPKdOlYYFeYBgEAxHk9QM7RTccYVQp1tMNpuKoAUkEE5AOAQB/HOy1HW6Uu4KqlrJEGNa3GwN5BB6gATNTRDJ4rBEOAWLF8MSQYxLwRLDGV9az6Ksi3bTIgyWJZZDGY1SVI2aJDCDz6TA7ucVqIRF0hIyGUBi+iQw5CJ6Dy7TRm4NmcEg6RsbhiVMglSuZgkSYxtEE112XZTAYrPl8ggwAQIcjEwTEnBgCDii1ViAdmcbm2FeG8w/g1F/KyxMHGPcDyyBD8Zw54jJP2gWJIliFhGAYGcIp3knzZAzVjY4OyF0GC2cnIcECVVpzDTzgasYOeLyrbQHWyHQPDDSI0/dBmd9B9yuDtU71fA+a5I3+yxYtaQQCwW2T/ABFmRvh2HlWJPI74iitqMtJXEAl9JMec+mkzOkZJZsAGgWeLu3bht2wHWfMNOhUKgBbrEE40gE+4gnkQdlhNRuXmKgWyygkgQmhpAzMOq8pDEU3/AHPkL8FTx1q6VKBASq+YKQNJljKzmDzGSfL7VOs9mXLCXFaTHl8g06oIVsk5yYhd9IBg4BuM0qY4TSV0p4qm35xoUh01OoV9Sgn1PKcUThOOF99V9Wtp5XR2RWtjSSdIZ2gL9qDAMY9KrdJrjr6iC2Oz1Nq6OGAuiwElQQPE+7IIAD4AJXYaTuTQF4eX06jJVcagIuABXAGk58t0Bd/IOs1KveBadwbnFOYFy4bS21W2PEHhlPEGog58wJ+Ik7kiF2pf4Q3Ql25xbBHIDs9pgG1ks6qEJbLHeOW/KYptjplj2d2zw5tDxOBv3bZO4vMS6gMxuEALsFMCBgnaYPr/AGhFuwPuhVGP4Qq7fL8q8isdqcKjrcF2/cuW5+xuKLdpdMeZytsSMkwv94HEzZ94P2nWrlpkRH1Mu5KiCRkc5Hrzmhwk+kXF12ajvX2z+48MlzUVDQhYDUQTJBHLkevz2ry7t7v7xPHhrIJFtwqBQg1mGBUkrJ1E4gGPSpfejvynG8GbFy0wM2yGDg/AwJxA3GofOsx2ZxFq3dum2GUuIswNfhMx1DJziNM7mPWavHi2rc1yROXPDJvZPYzpxVvxkcAMdDqwxcV9IJYTGk5gwfLyq44DsTh/E8Nkg6bjlTNtGhSok5IVZkCWMhsmATA4e86rq1FlVSHWZa450D7QbPJYDcMsjMxNonG+MjNbVXtaVtBFY+Oq3IRSMDyyNyfLB5GoySm/f5EIqT3fUgHhz5VbF5yEDvKKoXOfMzQYQfCCeZseze0+L7LvabLi9Z0qwtXZtlrZAOEbKxnIJA/CuOGlCovRaZW0paSVs3dFqVuMFYDxHdTEkdORq5ujxLQNlgWEkqxZXASX0ghoggtqAAnVII5TLLJOnyvv3KXwNX2T354TiWVWuLZuMgOh3QrMxo8QHSGn7pg+lXfEjE4Ptn15fKvH79jh4NwWyrCPFtAKGUshIbQ+pShCNIyNzjapfBdmLH/kOIu2odbdxAxCvptn7eVkAjWDAx5etRJR+KNFPyafvJ2Ha4hTqUYztG2Nv6VhOK7k258jsPxHyBH58qBxXanE8MhU8Qw0SEViPtSXKs8GG06tRB5Ae1Wv75xFsShF6ydADPhka4FI1FRBEt0yB9dIrJBcSKc8cu0Uo7mOTC3F6ZB/ImKk8P3a4lD5OJiRH3thsACff5elWVzti7bUBrPiPJb7OQPBBJV9QBWYWCsjLCJmA1jvUgYluFvhYEHAY6sKM4JmRE9ehq/Uyv4/IVYiuvd1+IJ83EqZJyVMg6QMdMADHIDlXA7r8SnmTiIIxM3FIx1E9a09/t62qoXs3kFxwqMwAEGBqZhIUZkjcdKScYzhvDtAhD5i15ACjCVKs2lCTO2oEE8+cetk8fwPZjMq3ZfG28jiNW27XG+Egr8QOxUR7etNZv8AG2WBe5KAyRAuAnlIbTPIzP8AStS4vFT5LYBeFPiKToB3K6sGRHQR8qp79254gR7aQ5PhuLqMHXUACCDE7SNxIqlkcu0voGyHllfd7ZuobevwlAUgMLbh9MlAFKrAACwB6HrUy13xC27eWXJBRSs4ueYaogeQnfORQO1OHYGzqA0smnUP/wBtwmQRIgtmYjPSqzi+C0+U6WVtwNxEwV/vAebE4JH8UWowl2iWq6ZqP/rK1/8Act/0rv8AWmrHf7Cb+If9K9/20qPQw+fv5C3S8Is7PCKkgxDeaZydiDPIzOSeU03B3TcyshjEEcxBJBLcsxHpyxSpU3+lsz96LjsvhVMPf0lDlQA/w5KnzDGd8TtyNH7T49LNrzaWcC64OSpE+ErexZVxI5Qd6VKsYrfPnyV0imtXb/FSxY5VgXBAUCNUsNWG8x6fDtVjwRUKxtaSkjUq3LMTJK6wWlRiIbJ0g5ilSrSS7+FC6oN5nsNrW150XQdRJtKoBmdYgwsQNRMwedFZ0sLcTylNSqyuDcKEkMLhIwAujYQTHqKVKsqt199oTZ3d4fRdT4BKsxtMdQ4gAFhgMVUkN8JKyWM4WROv2Bc1BNU6tawX0ELIFt3RQFQQIAmQcg6JCpVhkbSUvvscVboFxNskMrsqo2pVXUieKLaBmUxAI8pkiAQwMDMR+N4rQiC0NSjEAnyr/utAXLZLqDAwsHmaVKtIK4p/fuhvhspe0OOe0LS+Gqto1AIFCqzLCsiicjRO2NPtFFbuMwuK4Mqpf4hA2+LXmSCMSDz60qVdmKq6+7IJtztTh7mbiXA1xQjaHULpJUrolTp06ApB5dZMw7KLcdzc+C0CY1iWIlbdsMBmcZEAAMcRSpVrsUVwIBxLDUChghbe0OpKqAYg4BiY6kgxVlxiH7FVsMl1FQaApZbrf2hUHDnEgKZ+WVSrPLLa1/kEWHC8R4N3SxBAj7K2hVlYFZDhohsOJ6mciVNx2mypJtstvzlRcWCZCEnSJ8mpnM7Y1YyZVKsJR5i/Ja6KbhOw0uG/eca7QEA27ihg5b7phVYhQSJxsM1J4TsprYN0HzBbqWSrSCtu0Wt5TBJEAzOTuCIp6VRPJJNr419ASRL7TUXuHAa0wv2T4TFbmSltgXKsWHiAAkwR/vIwTU3hrNu3aWzbJDqvi6NY8VA2QRkkSSqt7dKVKoq1Xi2HucdrdjNdaxc8e6pBKkoASbeTKwZDSQCpB8pJyFMjPALZkG4XVGYlXuh10gRd8Mx5v/VCaXG7f8JKpUoSckkVSqzh+JYOrWL5dHYK2kFoFwTquI0sohcg7EDo2rm4igW3e5aBW6pe01u41pg6MuoKsaTp1Svw4BxmWpVpsqW0zst7fZyLwz27TMD52XU4ZC7M4QCRKebSNQBJ0kHO2fvcVcRgl5S9rSgJJJQgz4iwo8hAIWCBMZAkUqVRjk26ZTfBK4h1VdTMSCQxXIP2kMRGwB8xnfI3xUrxQyEOq3FZdOlx4VwkjykOMyPMAwmQTmlSqmuEUmVhKmQNTEqdJ80qQMk6ecMwiD7dX4ZQ7pbAFz7PxNWbUNPltQMQW0qSwnzZAgkqlVvixxOdXC9Lv/Svf9tKlSpV8WbUv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8" descr="data:image/jpeg;base64,/9j/4AAQSkZJRgABAQAAAQABAAD/2wCEAAkGBxQQEBUUEBQUFRUVFBUVFBQVFBUUFhUVFBUXFhUVFhcYHCggGBolHRUXIjEhJSorLi4uFyAzODQtNygtLisBCgoKDg0OGxAQGywkICUvLCwsLCwsLS8sLC8sLCwsLCwsLCwsLCwsLCwsLCwsLCwsLCwsLCwsLCwsLCwsLCwsLP/AABEIALgBEQMBIgACEQEDEQH/xAAcAAABBQEBAQAAAAAAAAAAAAADAAEEBQYCBwj/xABGEAACAQMCAwYDBQUFBgUFAAABAhEAAyESMQRBUQUGEyJhcTKBkSNCocHwBxRSsdFTYpLh8RVDcoKT0hckM6LCFlRjc7L/xAAaAQADAQEBAQAAAAAAAAAAAAAAAQIDBAUG/8QALhEAAgIBBAECBAUFAQAAAAAAAAECEQMEEiExURNBYZGh8AUiMnGxFGKB4fFC/9oADAMBAAIRAxEAPwDKW7dSUt09u3Um3br3TzjhLdHS3REt0ZLdKxHCW6KtuiKlFVKViBqldhKKEroLSsAQSugtFC04WgAemn00QLThaAB6acLRQtOFpAC00+ijBacLQALTT6KLprrTRYAdFPoowWnC0rADop9FF011oosAOin0UbRThKLADopaKPppaaVgA0UtFSNNLTRY6Ixt1wbdTNFclKLEQjbobW6nFKG1unYEBrdBe3Vg1ugvbp2BB8OlUvw6VOwKO3bqQluurdupCW6djOUt0ZUrtLdGVKmxA1SiBKKErsJRYAgtdaaKEroJSsAISuglB4zjBaYLpZiRqOkDC9cn02qXaIZQRsRI3H4Has45oSk4p8o0ljlFKTXDBhK5uuFHmO5gdSd4A54B+lSSsVhu+fa/hcSU1CUUYnAnJBHrg/SsNVqHiSUe30aYMPqPnpGqHFjUoKkBsBpXcxEgGRuKmhKr+61i43Cpdu/FcOsLGQnIsI3gfLFW4Ss9DnyZYvf7MrVYowa2gQlOEowSutFdtnMACV0Eo2in00WAHRT6KMEpwlFgBCU+ijaKfRSGB0U+ijaKWiiwA6KfTRtFPposKAaafRRtFPoosKAaKWij6KWiiwojFK4NupeiuSlFhRBa3QXt1YslBa3TsVEHw6VS/DpUWBQpbqQluukt1IS3VNgDVKMqURLdFVKmwBBK7CUYJXQSlYUBCU4SjhKcJRY6BX+AF22XUfaW1gjmyAkyBzIn6RVdwiFTKtj7yxg7DfkfX61ecNdNtgw5fiOYp+D4ZF1t1YwJk9fl7V4OuxPDmWTG6v8Ak9XTZFkxuEuaKxrgcALqhnCMYI0+YBwehiaw37VLnD/v1sW1DXyFZwNjIlVZt/l0r0m7dWCTvP8APIrE9psi8SnE3VtE250I5DTMQ8SIPSfQ1k9RLLkUpfsaRxRhGomw4NCLNvVvoGNowOXIV3poqHWAx+8J+tdhK9vT4lhhtPLzZPUlYEJThKNorrRW1mdAAlOEo+in0UWFAdFPoo2inCUrCgOiloo+in0UWOgGin0UfRS0UWFAdFLRR9FPopWFANFLRR9FPoosKI+in0UfRS0UWFEfRTFKk6KRSiwohslDa3U4pQ2t07CiFopVK8OlRYqKFLdHS3REt0dbdNyFQNbdECUVbdEFulY6ABK60UcW66CUrHQAJThKkBKfRRYURbluQRMY5RP0OKzHdmxxCcTeW+7NbV28Nn0h2A3JCiAP5YrZaKq+0rqcOxunZjDTy1GMnpmvL/E7qPB3aKuTI99u2fBQlZENEDeSrlW+Rg/SvLbHEPdebjkkmc5PUx0Fan9o3aS3LyJbMgrqYD1MD8BtWeTg9Bzv7fzrHTxShb7Zvkk26R7f3N44cRwdtuajQ09VxV4ErHfsnk8K8nHiNAgfz51uglevGVpM82SpsBopwlH0V1op2TRH0U4SpASnCUWFEcJT6KkaKfRRY6I+in8OpGiloosKAaKcJR9FPopWFEfRT6KPop9FFjoj6KfRR9FLRRYUA0UtFSNFLRRYUR9FLRUjRS0UrCiMUobW6mFK5KU7CiH4dKpWimosKKRLdGW3RESjKlLcKgapXYt0ZbddhKW4dAAlOEqQEpxbo3D2gAlPoqQEpwlG4NoAJUftDg1u22RxKtg4nM4NWISoXaLwUHVh+Brm1cksMrNsEX6io897Q/Z6VtgA2cSztBZ7hXYs5EooEeUTmvPO1UuKWlYyJZRI82QJ9a967WbxFKKYaDEe4msN/s0W1Y3EXXIUrBIgeVDPX4cxy5V5Ec7i+eT0fT3Gb/Z/31HAObV8TZcg6hvbPNiPvA49q9u4W4t1Fe2wdGAKspkEHYgivnjvV2aVfUogQJ8uk5wCQSecjFVfAG+omw9xI3CXGSeZiDk+leri1C2JnDkw/m4PqHRT6K+aF719oWvL+9cR1AZ2bef4p9aseyf2kdoWDm94qyJW6A0jmNW4rdZUZPEz6H0U+isH3f8A2tcFfAHE6uGePvAvbJ9GUEj5gVvuB4q3fQXLLrcQ7MjBgfmKrcTtobRT6KkaKfRRuCiP4dc3CF3268h79B61L0Uz25B9v9KmUnXA4pXyRHuIpVWZQW+EFgC0b6Qd9xtRdFeUcbbuXL5uhg/B63trbZSHt3F+JEBygJggHGcAQK9A7q8W5ti3e1agAVLzOn+BmIGph15iueGrUp7WqN56fbHcmXGiloqRop9FdO456I+iloqRopaKNwUR9FLRUjRS0UWOiPopaKkaKWijcFEbRXLJUrRXJSjcFEXRSqTopUbgopkt0ZUp1WiqtRuHtOQldhKIorqKW4e0ForoJRQKcCjcG0GEpwlFAroCjcG0Foqo7bQhl0fEZA9BBJP4VegVC7X4ctbld1yK5tVcsTRrh/LMqhwcAlSWhQD7jnOc1TdudmeLBJGlYJ6kgwAY6bf81ajs3IieW0z8/wAaFf4YOrLsSD+deW42uDtUqZ5L3k4QAO2nEaTgTDYJjqGAOcZ5Zqm7u8GUumRsAfQzHmJG2P5nrW/7Y7PD+VtoOr0mBM/xah+NZaxw4S8SYyjo4OCNPm25gg79QPWnCb2NFtK0ys43swXj5xjMAQDmI2+WPSoN7upB8j4gfEJz0kb8+XKtv2fwAe0Pc5O5O30EVO7O7M0tqJGMAHmZziktTKPCZTxxfZgOze7iKxF5Cd4MkL0EhTPXHr6GtFY8XhHD8EQh+8oYKGB+8yzpJiCJ5Gr/AI+6swyLgzMAR1/Oq3iiuqQsYPKOnMe/40/Wm3di2RqqN33d72LcK2uL027xwGmEdtoE/CxxjbMA1rNFfP8AxV1nXSZuqNwwCsvmE6yBBEe3zrbd0++V+3bWzeHiHItXLhOrSuyvtJ9f8p7sWrqP5zkyafm4Hpein01kLnei9ExbWPT+pNZvtP8AaetrHj6z0tIp+rFYH1qlrYy/Sm/2Rn/TyXdGx7as23u6NK6hDEwJ1wYnqY69ayXG9q3+G4gW/CLWiCfFLDptGIjG1Re5/ef96e9eultL3YExqWEtgHHy+tbDj+Gs6Q96CNgcznlFcWVuU3L3OqFRikWPYXaWtPtWXkUJOklSo3nEgz+HuZ54+yP94n+IV5p2lbui8o4d/stQ1AjBTAJnkQAY+VTpG0n2hjVvXyikuGZPTxb7Nxc7YsL/ALwH2BP5UJu37A+8T6BTWOEch+X8661j0+tZv8Ry+F9RrTRNO/ea1yS4fko/OuT3lXlbb5kD8qzRu9Pyrnxf1JqHrs3n6Ff08DRv3kPK0Pm/9BQW7yP/AAJ/7j+dURf9b/lXJf1P0qXrMz/9fwV6EPBdN3hvcgv+H/OoXF9pXbnxOw9FJUfRSJqCfmf171wy+n1j86zlnyS4bfzKWOK6Qfx2/jf/ABN/3U1RdA6fgtPUbmPaiOv7TLH9jd+tv/uoy/tLs/2N36p/WvObHZV1t1A/5lP4TU+x2G5GSo/4Sx/IV9LLLp49yXzPMUMr6Ruh+0yz/Y3f8Sf1roftMs/2Fz/ElY9OwVjLOY6Qv85qXZ7JtrBhjmfMVI+YAgj0PrWEtZpl1b+ZosGZmm/8TLX9hc/xrT/+Jtr+wuf41/pWfPBWZJ0Lk+3yC7L7Ua2ijZVX2QY96yl+IYfaL+f/AE0Wlye8kX1v9o6t8PDXD7OP+2pCd/GO3CXPncUfzWs8L3LPM/T0omv0j3+W9YS/EPEF83/o0Wl8yNGvfRufDR6NeAP4IakW+9skA2Yn/wDLP/wzWV8T9f5Ujcwc/n/KsZa3I/CLWnijXPPD31JPkNxhHPSQZM9B5frVtx1sDzLnmI51me8HaOLGJN22knaPhZ/niuuxu8GhtF0zbJwxjyzP4VNqPA6b5F23wpltPPMY3HmG/LesPethLltSdR06tW+WX7QTvuSPlzr1bjUBMiIj4vSPxrxvibDjtEAggByFX+6TIH8vpS21aLg7ZsezeEITPv7AAyfoB9aIL+kep51b2bMWmgbwPryx6D8apuJTbPtXGvJrdmd4663iZP1/pR7CKxliTy6QR/pQu0LJ1TECd8+piOkD+XtUPheIa5gTH38xAG5z6Ct0rXAwfaTqgGsZIGhpIEyJBI+f19M2HYl7ULiXsxMMSMAAZx0nBnbah8Smm3puLMADI1BhEgwechfNzJqNb7OPD8RaKlmS6pSGaTqg4nmuDtkQesVommqIYHvP2ywseChMlirsR5ig29pkfQ1gbpJNbDvTw8eYT5fLOMg84G2RvWS4gZONsV36ZJQ4OTNe4m9gdu3OEuA2yNM+ZGyrescjHOvTn77Wb9pCfIF8zJuVgQWwIIzyzXkOmJLcunM9KHcuHw2J5wo/Xyq54IyIjkaPcrXFB1DK0qQCGGQQdorrX7/KR+Vee/s07WZtXDsSQoNxMSR5gGA9DqB+tb+37Z9gDyrx82L05uJ1QmmrOwAeo/P3pagP0f0ab3j/AC/lS1gcvy/XtWZVnXiD9Cl4n6innnEfreuQc4/XzoHY/ifqKTXD1I/XtTn9fo0gek/h+GaAs51zyP0rjQTy/XtXUn9c65f2oCxaD6/Q/wBaVD1fry0qYWZq0x6k4ztj6DPLFGR/Wf8ASYyarVmf5SCYJj39Kc6oknAzgsuSece/XltiupwMvVLjxRvJHIYz0/XvTrdhdjp3BmB6bfrPyqtS6Yw0bD5nblQuJBOQ7EjbSAY6/FjpU+mHqF1455dYnl8qR4jO/wCcnn7b/jWa4jtkWFIey7j7zERqBGVLLKjPtUd+99iBFi4rZ++NpMxHt0FUtPJ9IfqRNc16RliPQbn5xgb0v3kfmfrzmsnw3evhSQGF9RzLFSJHQLMirReOsPkXwcFj51nrCiZ2jP6ClhlHtMpTT6LoXDjpPMgddv1+NdlzjHWcmfTfb8KrUQRrRpUZBMZ6Zyf18q7Th3AJMEYAkGT5oAUDmcfXlBrPaVyX3aqnRwxmItnnMSMdZqLYt62CLlmMDA5kb42qz7e4cHg7TgqBbtoGJ+EAeRmI6AgE+xpd1OymW615yIXyoNyWYbnlgE/4vSqatolOi/ucXbQqjmB8AHosAfkPnVP3j7IU3bd9ciQGIyI5Emqrtg3HvuUVWVQFtnVkH7xPzJ9wKN2TxHEKfDdddqIcFgckCAn65e9OTQkq5NUtv7Ex7/hj2ql4m2Z6Zx/Orjs659mymSQAZ5kdfeq+4hJlyAJJjeRE/wAzyrFx6KTM1xduXJJxB22x+hQLHY5UtCg+ZZGckmYMcoxPU/I3XF2VB99IxtsZM/X6DrXVljrJx5lH+v1Bx0qlaLciNxPBB4ZR5lABwBjkPb9etRbfB6Xlo0zM9DzxHLGf5VcNgz0/kwzj5fhQnUSRznE/3to67fL8KLFZ5/3g1Jeu2uIjS8vYYbGThTOZG0fiazPEoN+Y8p9wMfl9DW4793UBteJgWyX6ZwY256aqu+Xd1uDdo89pgHR+cTjV1iYn1r09NNUr9zlzJ2Yp28wHr/pQ+NEaQPVj8zH5VIW2NYjP3vxFR+MEv8h/KfzrrRzlt3N4rwuLtNMAtoMcw4Kj5aip+VeuOYge8ZnlXkHdngDcvoNlVg7H0UyAPU7D3r1BOMUyWlYwR7cv11rzNbFOaaOrDdE0JPT6ZgevvFdIOXr8522oBurEh56xOPyisz3r7ynhCEtgG4y6gxOEBJGwOTj8OdckMTm9qNZOlbNPxXEJbGq5cVBBPmZVkCOprNHv3b0H7Ny+YyoTHOZmD0Arzu/xLXGLOxZjuTkn50L516ENDFfq5OaWZvo9F7r963u3jb4gr5z5GhVCmPh5dMb1tD8vxrH9jdncO9q3ct20cqoIaBOofxeoPMnpV7ZvnO+JEgEzA68+QrizqO78qo2gmlyWgO/LlEzP1FcFgcQB6ySfb0qDd4qMace8D1yPp+poLcTqwcT6kDPrGTislEsm/renqPA6N/1G/pT0UBkLraWRCVLErvtLfDAAkySudulT+Cm4PtCVPtBIMDcnG5xuPbNVX72Vy7MJyCBqCwOeY5AR0Aziu2t3nAcvgHAIAncqdUdGiM7+9dric5Y33s2jLOYaSvmYiBM7zpgafqJPSuTvHaIyeok+URpB5jGZB+W8VGu8Irn/ANM/Dp6rOkFgq+/8xsAaPwVi3EgJqBHlgtp0xpIaRGSTEHaOpqtkUubYc+xJs9rcO+dSgjM+aPWBz6R7fOWt9GjQh6GFYxnaGBk55Z/OAnGai2gXGOuA8SQyao0yVyY3gj6mJPDgAkNOpxKyzbtOlCurG5nA9MQBEopArJSiMuqhsyxK4jdcHy9YnAj1qQEVdjJIEEGZME4EHl9aj37VyQfECkINRAbmY65OCASdz6xXblLSnWxgxucDSdIhR6jlPw1m+Rhy2fKTO4xkzuDIwdtpOefJ71x1yvWME5kSI6bbc/oag3uOKhjoC/AVDQSZkAk+wyOX1qLduuQ7DDQpRSqQxMz5wcDlAUnkYGacYNjL3tHt8rwultUgm2A0LM7GG5HURnYhTFaPsji1s8ArTJOp3YjTlTpEjkMLnbJPMV5zxFziPD8+kSY3ldOmIkjOIPUlRG9dcTx7aBadwiaQrlQWAVoNx1UZVQbKqMczmr9Man5NDwXHOmpAx8rEcpMEzPU4+hmu7valxNJ1sp9YG41RnnGYzvWL4jh2FvVw98suVgiWZnYhhIEn4Bvnyn3qe1u9xVt7bhvDIRSG0Myi22ogXIw0gjbOxyKHiXdk7rN13V7e18SttmB1a0iQTMEgY57fX3q2422FOSecdRkER8h+pryW4LPD3luKiWmQhkddTQViICxqaZmenrn2O4xuqtwD4raOAejKG+UT+FZZYJJNGmOXkqOJuB9GMGFYRI2iSPmMentROFtwSDuIJEzA23+VSLVpivlEs0hTgRmNLR0HP0rM8Z2re4Z2W7bESF1BpjfWPzHQis1Fs0cki+7SmAfumZ+QkRPUx9PeoPGQCPEJCpDEgHzMJhV9ZjfpRh27w14CZwNSyIMgggDrNX3C8At5FfDA7eh9fUflTUGLeed9q9iP2g2tx4aCAqnJ0n7xjrmid8bTXeywu9zg2W2xOS9h1hW9TKhZ54POt3xnC6QY2P5GR+P86peO4dNRNxSbbQl0TuhI25yCFYeqiYraGRprwiZRTR5PZ7M1cC3EKQGQlXB0jEwADMzB2j7wqrtWSQbiiQAueQJ2/wD5P0r2HtXuYBwzJ2fDF1zLYcHZ52BK4x1Feb8W7cELli7ZhncAyRChBBiNyNX659uPI5X+/wBDmlGh+5/aaWLrtfJVSu4G3mHofX61eX++VjIW3dboT4Y225z6VjF4dtYUCdUaf7wbaPef1FF7d7B4jg2AvIyhhKnB+WOdOeHHOVvsFOSVI1dvvraE/YOZ/vJzPmJ6mPqRyrKd4OMXi75uCVEBVUxMDrB3JJPzqr1N604JPX1MbepqoYIwdoUskpKmWvZvdi7fAZMKSQCSBJjfPLr/AKTPtdy7ql9RRhBCkMRnTKvHT0Mfzjbdk3lNm2FifDQEAzGAYEczIxy1esGbdTIJ/hBkCQAcEkxgz+t64pavJbRagqKzun2M3C8OyXmBZmYwpOkDYA4zMTPqOlW37uknYbcvrB25/wClMsMJBjBMzAxsM7nFcquJgmJJgzvmMCJwCZ9a5ZTcm2zZOlSD/u8CdzvuY3nnyyafw4nPLqCDO1cAAZ5exxjrTkiOfWR1jIM88/hUoe4LK9T+vnTUDxD1P6+dKnQtxiL50KGYc5WCCwywJiSVP65mu0vBxrUa2wN46zEjy7Dr12NVTcU9xlBYCVAOZGmA4y20RsYjqZqTbs+aXvE6I1CQvmIAEwYxrE5gTJ5x3uNLkwvwKzfc3AGA31CBMddIAAnacwAKK3FeKuhS0wWAgGcwX1dATkHfrzIjxHhuPDVnMEqzMYAEmCIGlZnynPlzmpXB8RcKA6SizpnzppYj/wBu7HcgRzjDfmgR0nZ9oMXWACMAOzAyMjQGOIz0j2MT+H4kxCBjcYNgmAQc/GYCz5dhiD84d26h1aTqueYFs6iJXGtZHwspiNW+c1VWLzqRbsosBz9pqUlgp56YBA9sfSo2ua5HZoV7RUbQSTGxUSIzOOoGrHw+1FTiUZikS25yZZhGkZyczvuVwDNUFxHd3Zi6pCnKbMwYjGQwBEyJgKDyMMb4shV8RYAMgKNYiMyDvIbfAJO8TR6S9gvyX97hgAGJ+FlVVkb3GHMzmSN/4efIPF8OLlsO0KzeUyYIIBnRORgDPWMgZFQO02dgtkmYATIBLgmACfmfdifQW/CWgxAi4oFsL5iBhj5icEqSrY2+BvYS4uPYWmEZtakgSTygSxJIjnI1EGMEYjJmmucIQirAwNPlGPL5VIb+DYRBidsGYdriLfDoV1+Y4XDaiASuSv8Awn3IJkZiO3awFsC0ZkHSjAMNWSSfUEptvPKmoP2DciMODdyGtKqZK6d9ekkGSRpB3H6xcJeFtR4ms4g6PNgAFSANjncgbdDQ7HFOpLOqn4wIImIIKnJ+EiI3kAczVgGt6A1tQwzAk/eBMnO8KFnJAiMZonJ+6BEb90VGDRqTVA1RIbViI+8CytPReUV6r2QSeCskgz4NuZABwI2+Qry+7eLQwYxIPlGJBI0llwVggf8AKd4ivVOyh/5O2TnVatGB0KDb6/jWbt9lw7A9jDzj01E9MnB/zrL99uEAvzBhlnBEE7ebp77ddq2vZKASP7sTsfiIFUv7QeGAtJcI+EwxwIG4bON/8sxSS4KkYPh7GokIFABJEkywMkzqPLqDzHLe57u95v3ILbZXcOwkDSSq7FgkhgMjGTnE1Q3eMRCCboGgEaEIOHChYwZwFEf3hkA5z1/vP54tAR5tJETPmI82PLk8pzvOauEJS6M91HvF3TdQXLZlHGIO0j8DVcbHI7H099x+s1he5nfL91HhcZcB8R1CosNo1BQG1A4XIBBzKmvRzDAMplSJBGRnY1E4OLNYytFMblzhrhZQz29LfZg7k5BztmvOO3Oz27Sv69Fy2zX3Zp0tpRhaVUj+KELe7Gdq9ge1Iz8j0PP5Vl+3OxjBa3hsmCJBaMHcbZH06U4zceUKcdyPKP3EcHcBuXQrqVdIBMGQyuBgEEAfUjlNaft/9oS8XaKNw9syCJbkeog1iu3bFxbx8VSpx7NjGk7Ee1VuP6V3rGp1KXJz7nHhFjZ7Je75gdKTBaCyqYmGI2wRvFXXY/Zd7h7mq2wDhALiTr8pyXZJ1RlcRIJqH3U7X8FirFSjgAyxHNYzsBvP0xWvdkZfKPLoY6TglJhCpJ2BgDkQRvWWbJNPa1wOKXZB/fLd8gNZIYxpJQ6S0SQrgEYBB3B9JMBrHjKSVuMukmdNwnSR/cbB5ZjmKmo1oMuiYJZrgEgkKsTpBkmSNjzOBibAbmXWCWZhdTUQykNMjdcDO4gHIyeZyS6Rrub7K7hL9xk1+MGGp1VvDBZiAWMCBqODI6+u02zxRJUFl1Mp5/e8oMKTyJAj5AmmsowIhLTMp0SGKk3FUuFG2MxpInn1rlez0KeQKpYousiA75AJKgSNbEERn0gCpe2xBRx5GSythT5SG3EsPbYT60Q8XJGwYbgnfJ3zvvyqtvprUM6M7Ea4QZkLy8oLZY7AdcB5HN+x4aGPEhy/hsq+eZYFRbEklQrGDzAjAMGxD5Lbxz/EP8S/0pVE/d2/srn0f+tKp2oKZk+KZWwC2nUCEGxGFwDEGCQCRgHeKELepSG0qoOVBKyR5RAyJ8unBEahgRgt29hEOo6mPlUwQQVYgGf8ogzRbbbFp06pQLmQTjJyB5jsBgwJrtukYkq6oVPKdOlYYFeYBgEAxHk9QM7RTccYVQp1tMNpuKoAUkEE5AOAQB/HOy1HW6Uu4KqlrJEGNa3GwN5BB6gATNTRDJ4rBEOAWLF8MSQYxLwRLDGV9az6Ksi3bTIgyWJZZDGY1SVI2aJDCDz6TA7ucVqIRF0hIyGUBi+iQw5CJ6Dy7TRm4NmcEg6RsbhiVMglSuZgkSYxtEE112XZTAYrPl8ggwAQIcjEwTEnBgCDii1ViAdmcbm2FeG8w/g1F/KyxMHGPcDyyBD8Zw54jJP2gWJIliFhGAYGcIp3knzZAzVjY4OyF0GC2cnIcECVVpzDTzgasYOeLyrbQHWyHQPDDSI0/dBmd9B9yuDtU71fA+a5I3+yxYtaQQCwW2T/ABFmRvh2HlWJPI74iitqMtJXEAl9JMec+mkzOkZJZsAGgWeLu3bht2wHWfMNOhUKgBbrEE40gE+4gnkQdlhNRuXmKgWyygkgQmhpAzMOq8pDEU3/AHPkL8FTx1q6VKBASq+YKQNJljKzmDzGSfL7VOs9mXLCXFaTHl8g06oIVsk5yYhd9IBg4BuM0qY4TSV0p4qm35xoUh01OoV9Sgn1PKcUThOOF99V9Wtp5XR2RWtjSSdIZ2gL9qDAMY9KrdJrjr6iC2Oz1Nq6OGAuiwElQQPE+7IIAD4AJXYaTuTQF4eX06jJVcagIuABXAGk58t0Bd/IOs1KveBadwbnFOYFy4bS21W2PEHhlPEGog58wJ+Ik7kiF2pf4Q3Ql25xbBHIDs9pgG1ks6qEJbLHeOW/KYptjplj2d2zw5tDxOBv3bZO4vMS6gMxuEALsFMCBgnaYPr/AGhFuwPuhVGP4Qq7fL8q8isdqcKjrcF2/cuW5+xuKLdpdMeZytsSMkwv94HEzZ94P2nWrlpkRH1Mu5KiCRkc5Hrzmhwk+kXF12ajvX2z+48MlzUVDQhYDUQTJBHLkevz2ry7t7v7xPHhrIJFtwqBQg1mGBUkrJ1E4gGPSpfejvynG8GbFy0wM2yGDg/AwJxA3GofOsx2ZxFq3dum2GUuIswNfhMx1DJziNM7mPWavHi2rc1yROXPDJvZPYzpxVvxkcAMdDqwxcV9IJYTGk5gwfLyq44DsTh/E8Nkg6bjlTNtGhSok5IVZkCWMhsmATA4e86rq1FlVSHWZa450D7QbPJYDcMsjMxNonG+MjNbVXtaVtBFY+Oq3IRSMDyyNyfLB5GoySm/f5EIqT3fUgHhz5VbF5yEDvKKoXOfMzQYQfCCeZseze0+L7LvabLi9Z0qwtXZtlrZAOEbKxnIJA/CuOGlCovRaZW0paSVs3dFqVuMFYDxHdTEkdORq5ujxLQNlgWEkqxZXASX0ghoggtqAAnVII5TLLJOnyvv3KXwNX2T354TiWVWuLZuMgOh3QrMxo8QHSGn7pg+lXfEjE4Ptn15fKvH79jh4NwWyrCPFtAKGUshIbQ+pShCNIyNzjapfBdmLH/kOIu2odbdxAxCvptn7eVkAjWDAx5etRJR+KNFPyafvJ2Ha4hTqUYztG2Nv6VhOK7k258jsPxHyBH58qBxXanE8MhU8Qw0SEViPtSXKs8GG06tRB5Ae1Wv75xFsShF6ydADPhka4FI1FRBEt0yB9dIrJBcSKc8cu0Uo7mOTC3F6ZB/ImKk8P3a4lD5OJiRH3thsACff5elWVzti7bUBrPiPJb7OQPBBJV9QBWYWCsjLCJmA1jvUgYluFvhYEHAY6sKM4JmRE9ehq/Uyv4/IVYiuvd1+IJ83EqZJyVMg6QMdMADHIDlXA7r8SnmTiIIxM3FIx1E9a09/t62qoXs3kFxwqMwAEGBqZhIUZkjcdKScYzhvDtAhD5i15ACjCVKs2lCTO2oEE8+cetk8fwPZjMq3ZfG28jiNW27XG+Egr8QOxUR7etNZv8AG2WBe5KAyRAuAnlIbTPIzP8AStS4vFT5LYBeFPiKToB3K6sGRHQR8qp79254gR7aQ5PhuLqMHXUACCDE7SNxIqlkcu0voGyHllfd7ZuobevwlAUgMLbh9MlAFKrAACwB6HrUy13xC27eWXJBRSs4ueYaogeQnfORQO1OHYGzqA0smnUP/wBtwmQRIgtmYjPSqzi+C0+U6WVtwNxEwV/vAebE4JH8UWowl2iWq6ZqP/rK1/8Act/0rv8AWmrHf7Cb+If9K9/20qPQw+fv5C3S8Is7PCKkgxDeaZydiDPIzOSeU03B3TcyshjEEcxBJBLcsxHpyxSpU3+lsz96LjsvhVMPf0lDlQA/w5KnzDGd8TtyNH7T49LNrzaWcC64OSpE+ErexZVxI5Qd6VKsYrfPnyV0imtXb/FSxY5VgXBAUCNUsNWG8x6fDtVjwRUKxtaSkjUq3LMTJK6wWlRiIbJ0g5ilSrSS7+FC6oN5nsNrW150XQdRJtKoBmdYgwsQNRMwedFZ0sLcTylNSqyuDcKEkMLhIwAujYQTHqKVKsqt199oTZ3d4fRdT4BKsxtMdQ4gAFhgMVUkN8JKyWM4WROv2Bc1BNU6tawX0ELIFt3RQFQQIAmQcg6JCpVhkbSUvvscVboFxNskMrsqo2pVXUieKLaBmUxAI8pkiAQwMDMR+N4rQiC0NSjEAnyr/utAXLZLqDAwsHmaVKtIK4p/fuhvhspe0OOe0LS+Gqto1AIFCqzLCsiicjRO2NPtFFbuMwuK4Mqpf4hA2+LXmSCMSDz60qVdmKq6+7IJtztTh7mbiXA1xQjaHULpJUrolTp06ApB5dZMw7KLcdzc+C0CY1iWIlbdsMBmcZEAAMcRSpVrsUVwIBxLDUChghbe0OpKqAYg4BiY6kgxVlxiH7FVsMl1FQaApZbrf2hUHDnEgKZ+WVSrPLLa1/kEWHC8R4N3SxBAj7K2hVlYFZDhohsOJ6mciVNx2mypJtstvzlRcWCZCEnSJ8mpnM7Y1YyZVKsJR5i/Ja6KbhOw0uG/eca7QEA27ihg5b7phVYhQSJxsM1J4TsprYN0HzBbqWSrSCtu0Wt5TBJEAzOTuCIp6VRPJJNr419ASRL7TUXuHAa0wv2T4TFbmSltgXKsWHiAAkwR/vIwTU3hrNu3aWzbJDqvi6NY8VA2QRkkSSqt7dKVKoq1Xi2HucdrdjNdaxc8e6pBKkoASbeTKwZDSQCpB8pJyFMjPALZkG4XVGYlXuh10gRd8Mx5v/VCaXG7f8JKpUoSckkVSqzh+JYOrWL5dHYK2kFoFwTquI0sohcg7EDo2rm4igW3e5aBW6pe01u41pg6MuoKsaTp1Svw4BxmWpVpsqW0zst7fZyLwz27TMD52XU4ZC7M4QCRKebSNQBJ0kHO2fvcVcRgl5S9rSgJJJQgz4iwo8hAIWCBMZAkUqVRjk26ZTfBK4h1VdTMSCQxXIP2kMRGwB8xnfI3xUrxQyEOq3FZdOlx4VwkjykOMyPMAwmQTmlSqmuEUmVhKmQNTEqdJ80qQMk6ecMwiD7dX4ZQ7pbAFz7PxNWbUNPltQMQW0qSwnzZAgkqlVvixxOdXC9Lv/Svf9tKlSpV8WbUv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4" name="Picture 10" descr="http://www.environment.nsw.gov.au/images/animals/kangarooL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4290" y="5047845"/>
            <a:ext cx="2848971" cy="192139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cdn.zmescience.com/wp-content/uploads/2013/11/bonobo-ap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97" y="2636912"/>
            <a:ext cx="3230650" cy="241093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encrypted-tbn0.gstatic.com/images?q=tbn:ANd9GcRjWMFOS6wDdJnFthaV0FYYPUTpdWxoKKHpOVfUKMdP3KXS8d9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1714" y="2419506"/>
            <a:ext cx="1790700" cy="25527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6" descr="data:image/jpeg;base64,/9j/4AAQSkZJRgABAQAAAQABAAD/2wCEAAkGBxMTEhUUExQWFBUUFBQUFxQYGBcUFRQUFBQWFxUUFBUYHCggGBolHBQUITEhJSkrLi4uFx8zODMsNygtLisBCgoKDg0OFxAQGywcHBwsLCwsLCwsLCwsLCwsLCw3LCwsLCwsLCwsLCssLDc3KywsLCw3Kzc3LCssLCsrKysrK//AABEIAKUA8AMBIgACEQEDEQH/xAAbAAACAwEBAQAAAAAAAAAAAAADBAABAgUGB//EADsQAAECAgUKBAUCBwEBAAAAAAEAAgMRBCExQVEFEhNhcYGRobHwIlLB0QYUMuHxQmIVcoKSorLSM0P/xAAZAQEBAQEBAQAAAAAAAAAAAAAAAQIDBAX/xAAhEQADAQACAwEAAwEAAAAAAAAAARECEiEDMVFBIjJCBP/aAAwDAQACEQMRAD8AczBieagHdaDn/wAyheP3L6EPmBxsV5w8qDOdxC1m6+ikAQSwPNQyw6oOYPMpowdfe1UBc4Yc1RzeyFXy+pZ+WOAToGpjuv1VzGHJYFHOCsQtR5oCxLBQ5uCrRjua0IOocUoBl7QqERt1e5HEIYKaMYFKhANZsChLr280eTcDzVyGvmlEFXPd5VjPPlKczBrVWXdEoFxEOBWs84I2ecOYVh5w6JQBAJViEbiUXOV6Q9hSgGIZvKvR7FrSbOayXTwQGdFsU0Oxb0c7uqsQBeEogIQtQVOZqCNoW4KxDGASiC5hagqEHUmczYsObgpRA5apoVecpvHBZNdGDRwoIDdSk/3Dh91oPGI4K9iIGYLfMrENmKJpBqWXPF5HJOx0WGtxV5gxWM9t0uSvSywTsGwBipIYoRpjb1oUhmI5JGOjYkoGLJiBV8wMRxTsdBcxYcwLJpGEuIWTSNSRioIIYwViGMEE0zVzWDTDgkYqHJLLpJX56Vo6JaLliGLXS6KPr2VK+jozGpWBsSIpBMiDUaxbYiMiOvPVahKNmermqz+5JZ8U4y3hZY/B3OaQlGwZ3Ky0peT8UJxfj3xSFo6G61ctaUYXnsLRY7E8vZSCjMlRGoJZhOPJFAOKQUsuOris551KbwsFwvLUIbM8RwKGWa28/daa3b3vVmeB73oUzmTvCw+Dr5TRQNXfFaIOxWkgAUbXykoaKce+KPLutVX3NKxAAoWMuH3UNEwkmuPBYc11xHBOTEQEQMXDp6qjCFzuhTABvI4KzD1ySiCwo5uP+IRGQziDukt6NZjPawTc5rRrIA4kpQkR8M6u9yjYPfYXNj5egN/XnfygnnYubG+L4Y+ljjtkB1Wea+m149P8PTnYuflLKbYVsi7y++C8xSfjGIRJsJrdcyTuSMHKIcZunM32zXPflnSO2PA/9HUpNPfErcdgFg3ImSMl6Ul0T/zBqHnPskoERp+lw3mRXq8kACGAatREqjeuXjmtdnbyJ5z/ABGg5oqkArmzAclssb2VkwhgV6+jwxkzgqMZq2GN8qhYLghDIjbFZM/z91Wb3V7Kw04oCBuzverzSqzHY98VWidiO96AhasBvda3oTqWgzupKDAhd9hYewDDvciESx5LBeMEIEP8x5K2v1nkhGamjKFDaQYnkq0418kEs18wr0evmPQpEKEdGGJ4qhSG48wsaEYniqNHGJ/uSIVh9KMRxHusF2HogRITWibnSAvLqlxKfllo8MFucT+ozDRxlNZesr2aznWvR6B0Uisylu91zKT8QNFTBpDqs4rjUiGXyMR5d+2xo3JqHUAAJDUuOvN8PTn/AJ5/ZmKTlSlPqBEMYNt4mZXOjZPzjNzi47zzK7GjWalxem/Z3WUvRyW5NaFiJQ2C5dZwCWjSUNHGiFo/SrhQg+wgVG7BORYQKGIErDJCDFG+F4sQPcyTnQ7Wghx2iRxTLaFTIM5h7S0jwyJEgTXgRPqlqPGewzBM8QvR0b4oizaYhbFzZ1PAMwcTapGWoHQMvucZRGgHEVDhcu2yLMTBBG9LUrKdBjtm6j6N8h4mEivW01SQRQdH44cQOBl4RXbOqV1i648rXTOG/Cn2h8v7ksmKNfArMCOHCyS2XBelNM8rTXsvOn+Cpm7FUysRHO7E1TJvNOKuR8wSrokQWS4fdAdEi6ufutcSU6OjOrn7q2iWHe9cvSRMOAK1pX4H+0+ycRTpuJwQi9JNc/V/aR6IozryOY6qcRTbaTP9P+Llqc7QRy9UE03BvfBYdSHYHl/yrBRrMbq5KCjjHvikzFfhzHssEPOPX0TiSoeNHbeVRgsAnOQFZrK50URGgk2Cuxc+caLMfSywnHesb0sL2dPH43v0BpxdGdnWMH0tJ/yIx6JZ+Yz6nSkLADPcL11TGgwmyqeRcJElcqN8QkGQg1HEeq8lenT3KZUGKPGYQHNJLTeQRXrBXQo8Rt64Qy60/U2U8LFX8SYRUe9ijTLyTPVudDNyBFojcVymRImYCxpceA3zSlIyrEZLSNzZ2WEHepBToxaIZ2hAi5OfaFy42WyfymqBld5M5CYuNYVjHJG4+T4lwJQnUOM21h22p05TNVjhqNY1FMwMrESLqhrr5JBTluzm/U0g4WK2gGsFdh1KhxCS4W1k4zQ35No7plriCbpoDk5zhfhL8piDlHNMs6QBmbfRK0mguhn6s5h4yWY9En42kGYsusvCA9dQaayIDOo6rNSJnuIFZBlYM0dbV4qiU1zTMVStBXocnZUa+pxk4WD0WsaeWZ3haUY+TE/dvLVrTxB+nmEVscmwAqw92A5+69mdLSp4NZeXGYbGiXgDeitjG+fe5VnOu74FSTr83n/0qzJsRhf6qjSmjBBdABw5/wDSyaIzAc/dIgH+ZF45KaZuBQdEwfn7rQzbpd70iFMNgsxHH7rc2ixGEHX09lbmtHclKWAjGHcvZZNLHYJ9EZrmYjiqdo+5oIAfSgRKvaJgjWDJIGiQyZue92ouq4CQO9dMCF3NazIZ/KNZf4Xlpemc9lHhCxrBub7LT6NDNrQdyfa2GLhw+yMA1Kvg7+nBdkaA7/5N6dCsn4fgyqYGnEEzGusr0RlcOSgUbT/C9r9PJuZEgkB4zm3PFY/qwKxTTDitzXCYPLWMF6x7neVJxclw3VmGyeNnRcNeHuo7588UZ8+j5Kc36DnCdhqMttda7GScgPewueIkM3AyM/3CVcty9ZBoDG/S1o2S/KIyHmtDZyDQABOdQEgJyWs+Oe+zO/LfXR5g5DLTW4mdlQR2ZLFldexehLWmRJB4m+u9bhhoPhrr6/la45+EWtfTisyWBVWiMoIqtHuu5mS3V7uws0ZjXEXzJ2WTUi+FuvpznZNmLBbXPDHqlqX8Pzs8MxdUDivVQmz8NeJ2cNaaFEmM2c5Skb1zbR1SZ8ryhk18LxSJF5FdRtI5LnjOBnYWmsVTGtfXI9CBsA381474oyC6WfBH0tkWSE5TnUZV71hr4bWvolQcpVBwIqqInWdcl6SHGY8Tmvn9EiAGwgkWdSvS5Gi15toNmM1rxajhnzZuad4ZuKjnN8x4hAzR5eSuR8p4AL1Q8VCCKzE8/ZWYjNe+fqhzd5OigJ8o4pBTWkb5VWkb5RwCxpJfpHNX8xgAgLfCHm5kdFnQNvd/kfdb0OLunstBgx73JSgxDh4z4lTRQ+x9lslmJ4H2VaeGLwlYI0Mx5qw5tw4ArPzbNSgpTbk7IELtRPJYLzgeP3UNJwB5KxHOBQGdI7X3vWTEfhz+y3EpBAsJ1AtnzkqFJJH07psJGs1oARc43jkVoNf+AoaYQZZh2zbLhagRcqWjxNli0j/YVq9gYbAfjyVihnFcZ2W7tISarA2VewFAjZQiuscDOoVgV3AKxg9FDo4BtTVGa0GQrxrsmvF0N8RzHznnVzkZhoEpSN016b4TBeCTVM322Viuuo6ti57k9nXxp06ccVFxmGzJxqUoJZISNYrr2c03GopaHtbIVGVhbXilfh+iO0bC8Zswar/qnXPauPJQ7cex2ISCDXZIynbP8o7qV4RcSZVX8FUUNY2s2nCdiXDvF4RUBOQnwWLTpIONjtI3bErSodeuvmloUzMtnO2RmZYtmnIzpNm6o2S2qA8jlz4bz258IARGk1XOnaCvO0DKTmmEXNDHseIbhKt0zKZGNfRfSIb6jrtHqvKx6C2JSSR+hwcRYJ3d6k/aEOxMoAGUuJWDTybM3incoQyJucALK9ZNQxXNNJArkOA9l7cRo8O08sKKQ439CjQ3uxnuCRdlQDDgl3ZWJsJ3Ba4szTtgHXyUJOpcA0xxuPNHg0qJgd804MU6IgOvI73q/k+5n3SZyk7AcQsHKbsRyKnHRajoChjHr7qxRWrlnKDuwFQpp88uI9FeOiVHV0LRd0UzB5R3uXKNLNz/APYqm04XvJOwj7LMZTqOnc3qhue/yjn6pIZT7q91sZT/AHSOEvchBAznOxkhlj9RRTTibAD/AFCfBT5k3NnvHoVaSAmsfgNxIRWtPbll1JcP0dCkYtPfX9Qwkxx6GRUeirLHn5NhOmXQ2md9U0u3I0OQzCRIk2z6pJtJe6vPdtLc3kT6TTcEvIx3zHvySU12jb8lmQa1+aJSMhKe2RTOTqI+GAGObnXukfELQTiUuI8Ty75hEbSXTsI2SXPWDpjbHHUqmtsMMyNdZmRsIR2ZQpRPjhzGpzBLmlH04g1h39s+iyMonFoH7ptK5vB1W+z0LKUSBNp3yK6UGM2R8OaSLc3ua8i2muNWc3dI+qqNlF7f1NOusdFzeTotHroQhiZBE77ifdLZTc2sZwNVoxXmfnnS/TOVwdLjIpKm0uI4Tk2XeLSnEcjuNjNAJJArr/JkvPwMqwWR3lxFZDRIzvNR12Li0l8wQQ3eXA67CErAhCYnZtzlePZOXR7XLbPmGNaHloFZrNZqkalz6BkZsMSLy7aSnWQTIeKpaMMXv9V6cpZXR496en2YNDh6loUWHgOawQzzLJjwxie9i32YGWUdlwHBFawC5c7+IgWBCdlVOLFRj5bUOSr5Q+UbjLonfn24HeB7q/nm4FarJBMUTVzn6KfLAWg80588MHcFPmu5JWOhXRC5pPFIvHi+kDj7rqxaRMW85JSNM2hu0gEjYs6bN5gnGzpXcXS6pM0mu3jnAJqkQCRJrmk/tkDuqHVLuyY91RbEMsZSXLkdYgboxnPw8+qIzKL7AM7jPg5FORopAk0Aay2fILLcjRgZy2yM6uCy2/w0ln9KNPNdZnZZXyQ4uVojTWBL+qvmnTkw2jSa/AP+kCk5Kcf0uJ3DpOSxdGv4QTOW4pnIQxtnPqjw8sxBIZoGoWID/h+K4+BgA1kT61J6F8MvlW2RlbnEiexbTZh8QMXLDhcK9bj7ITssPNhA2ABHfkV7LXtlqa4cwEq+iun9U9pJ5EI2yriF/ikW0xHc1tuUnkfVPcAeiXdR3XCe37qmwHy+kg3ESlyWKzpEOPyi9gA0jg4/yvzZ2fq23K3Up9RfEDhK3RyPGtJtoxH1ZoOLny6pxkQECYhEWTBMydZLZKFN6af0tiP1tJbyq6IVKhxc0eBzBgTM7yQShuMYf+ea3cHHcQFbYsVxreSRg0K+yehNsF99QvIr6yXSoUMEjA1YeiNR3YzO2pHZGYMAdhPRdceNnHflXoeDSBIE/wCPqpn6+Jb7pQ0lurgfVQUluA4L0Q81GCCbgd59CsOg/tluJWRSm+XgiMjMwKdgCaHP8KnUGWPBN6QG5yw54wdzSsgvpTq4ALJL7hz+6dtu9FC3uZPVKaEQ517TuUmfKd/5T2jViFr6lKIJtiOwluWX558u+Z9JJ/5bWeCw+jgfq5FSoCTgRKwagJeiTj0mRPieCf3THVdGKBZXPUkYwdKWaNZBJO2pc9NHXK+lsjPlPPOydfELJpkXFxmcSTyM1HMFVRd/VIjihNbEzvK3WSZ9Vlm0HNPikW7pEnnNLRqY+yz+kHkQi55wsxnxtQyDbLkFh5v6bTn4LPpL2kOBBP8AK3qBNMMy7FvswEgCgPhTEgwnjJBfR3XTGoNB5gqRi5Y274gJqLR/cW/6o8HKMMj6Tszj6lcYwL3Mdt/IQmMJJlKrYDvko+SNJZPSw3QTc9v9bh0BRtFBNRnLW9xnvkvMB5Bl0v4pyhEmdgGJU5F4ne+QhSqEOWJIPtNVR8nNrBbCLdUMk/lc2EwzsbXfPN5AVJowJtIJcNj31e/BWUlgV1Fh1+E7dHIc0vDgiZIq5DktwqNVU48nc5IsGDm1TMsRJo4SWs5aMa0oSDDcTaHdU2ITbwDyRqPDEqq95J4ohhG7qfuu6Z59dihgM8o4rDoDf2jemX0c4IRgHy8lpMyCzALxu+yrPF0+fqtOY7DksFr8CO9q0Q22KewitiHUlC13dfos6PuSAdaSVDEl39lSiyU22Jt4/ZDfHlcf7irUQEhxScOZ9VeaSbuE1FFGVEiQyBbyAShd4rpytNZVqKIpHPI1oUWLVOW5RRab6Il2Kmlk1SVQnh0xIVYiaii4402+zvvCS6MMnOVQruEvVL00EAmYMtR6zUUWtdIme2JNZnt8U9gJlzmqgwQLCRvVqLhadpAzmirwg13iacocIHxbpCoKlFmumkh0MA3ETkBXPbOSdiw82QtmSK9VVeKii64dZz2ojIha+S2GAWCXLooou8PK2xqE0G4cExWFFFGEWH6hwVT2cFFFAals4Ks3UOCiigIRs4KSCii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18" descr="data:image/jpeg;base64,/9j/4AAQSkZJRgABAQAAAQABAAD/2wCEAAkGBxMTEhUUExQWFBUUFBQUFxQYGBcUFRQUFBQWFxUUFBUYHCggGBolHBQUITEhJSkrLi4uFx8zODMsNygtLisBCgoKDg0OFxAQGywcHBwsLCwsLCwsLCwsLCwsLCw3LCwsLCwsLCwsLCssLDc3KywsLCw3Kzc3LCssLCsrKysrK//AABEIAKUA8AMBIgACEQEDEQH/xAAbAAACAwEBAQAAAAAAAAAAAAADBAABAgUGB//EADsQAAECAgUKBAUCBwEBAAAAAAEAAgMRBCExQVEFEhNhcYGRobHwIlLB0QYUMuHxQmIVcoKSorLSM0P/xAAZAQEBAQEBAQAAAAAAAAAAAAAAAQIDBAX/xAAhEQADAQACAwEAAwEAAAAAAAAAARECEiEDMVFBIjJCBP/aAAwDAQACEQMRAD8AczBieagHdaDn/wAyheP3L6EPmBxsV5w8qDOdxC1m6+ikAQSwPNQyw6oOYPMpowdfe1UBc4Yc1RzeyFXy+pZ+WOAToGpjuv1VzGHJYFHOCsQtR5oCxLBQ5uCrRjua0IOocUoBl7QqERt1e5HEIYKaMYFKhANZsChLr280eTcDzVyGvmlEFXPd5VjPPlKczBrVWXdEoFxEOBWs84I2ecOYVh5w6JQBAJViEbiUXOV6Q9hSgGIZvKvR7FrSbOayXTwQGdFsU0Oxb0c7uqsQBeEogIQtQVOZqCNoW4KxDGASiC5hagqEHUmczYsObgpRA5apoVecpvHBZNdGDRwoIDdSk/3Dh91oPGI4K9iIGYLfMrENmKJpBqWXPF5HJOx0WGtxV5gxWM9t0uSvSywTsGwBipIYoRpjb1oUhmI5JGOjYkoGLJiBV8wMRxTsdBcxYcwLJpGEuIWTSNSRioIIYwViGMEE0zVzWDTDgkYqHJLLpJX56Vo6JaLliGLXS6KPr2VK+jozGpWBsSIpBMiDUaxbYiMiOvPVahKNmermqz+5JZ8U4y3hZY/B3OaQlGwZ3Ky0peT8UJxfj3xSFo6G61ctaUYXnsLRY7E8vZSCjMlRGoJZhOPJFAOKQUsuOris551KbwsFwvLUIbM8RwKGWa28/daa3b3vVmeB73oUzmTvCw+Dr5TRQNXfFaIOxWkgAUbXykoaKce+KPLutVX3NKxAAoWMuH3UNEwkmuPBYc11xHBOTEQEQMXDp6qjCFzuhTABvI4KzD1ySiCwo5uP+IRGQziDukt6NZjPawTc5rRrIA4kpQkR8M6u9yjYPfYXNj5egN/XnfygnnYubG+L4Y+ljjtkB1Wea+m149P8PTnYuflLKbYVsi7y++C8xSfjGIRJsJrdcyTuSMHKIcZunM32zXPflnSO2PA/9HUpNPfErcdgFg3ImSMl6Ul0T/zBqHnPskoERp+lw3mRXq8kACGAatREqjeuXjmtdnbyJ5z/ABGg5oqkArmzAclssb2VkwhgV6+jwxkzgqMZq2GN8qhYLghDIjbFZM/z91Wb3V7Kw04oCBuzverzSqzHY98VWidiO96AhasBvda3oTqWgzupKDAhd9hYewDDvciESx5LBeMEIEP8x5K2v1nkhGamjKFDaQYnkq0418kEs18wr0evmPQpEKEdGGJ4qhSG48wsaEYniqNHGJ/uSIVh9KMRxHusF2HogRITWibnSAvLqlxKfllo8MFucT+ozDRxlNZesr2aznWvR6B0Uisylu91zKT8QNFTBpDqs4rjUiGXyMR5d+2xo3JqHUAAJDUuOvN8PTn/AJ5/ZmKTlSlPqBEMYNt4mZXOjZPzjNzi47zzK7GjWalxem/Z3WUvRyW5NaFiJQ2C5dZwCWjSUNHGiFo/SrhQg+wgVG7BORYQKGIErDJCDFG+F4sQPcyTnQ7Wghx2iRxTLaFTIM5h7S0jwyJEgTXgRPqlqPGewzBM8QvR0b4oizaYhbFzZ1PAMwcTapGWoHQMvucZRGgHEVDhcu2yLMTBBG9LUrKdBjtm6j6N8h4mEivW01SQRQdH44cQOBl4RXbOqV1i648rXTOG/Cn2h8v7ksmKNfArMCOHCyS2XBelNM8rTXsvOn+Cpm7FUysRHO7E1TJvNOKuR8wSrokQWS4fdAdEi6ufutcSU6OjOrn7q2iWHe9cvSRMOAK1pX4H+0+ycRTpuJwQi9JNc/V/aR6IozryOY6qcRTbaTP9P+Llqc7QRy9UE03BvfBYdSHYHl/yrBRrMbq5KCjjHvikzFfhzHssEPOPX0TiSoeNHbeVRgsAnOQFZrK50URGgk2Cuxc+caLMfSywnHesb0sL2dPH43v0BpxdGdnWMH0tJ/yIx6JZ+Yz6nSkLADPcL11TGgwmyqeRcJElcqN8QkGQg1HEeq8lenT3KZUGKPGYQHNJLTeQRXrBXQo8Rt64Qy60/U2U8LFX8SYRUe9ijTLyTPVudDNyBFojcVymRImYCxpceA3zSlIyrEZLSNzZ2WEHepBToxaIZ2hAi5OfaFy42WyfymqBld5M5CYuNYVjHJG4+T4lwJQnUOM21h22p05TNVjhqNY1FMwMrESLqhrr5JBTluzm/U0g4WK2gGsFdh1KhxCS4W1k4zQ35No7plriCbpoDk5zhfhL8piDlHNMs6QBmbfRK0mguhn6s5h4yWY9En42kGYsusvCA9dQaayIDOo6rNSJnuIFZBlYM0dbV4qiU1zTMVStBXocnZUa+pxk4WD0WsaeWZ3haUY+TE/dvLVrTxB+nmEVscmwAqw92A5+69mdLSp4NZeXGYbGiXgDeitjG+fe5VnOu74FSTr83n/0qzJsRhf6qjSmjBBdABw5/wDSyaIzAc/dIgH+ZF45KaZuBQdEwfn7rQzbpd70iFMNgsxHH7rc2ixGEHX09lbmtHclKWAjGHcvZZNLHYJ9EZrmYjiqdo+5oIAfSgRKvaJgjWDJIGiQyZue92ouq4CQO9dMCF3NazIZ/KNZf4Xlpemc9lHhCxrBub7LT6NDNrQdyfa2GLhw+yMA1Kvg7+nBdkaA7/5N6dCsn4fgyqYGnEEzGusr0RlcOSgUbT/C9r9PJuZEgkB4zm3PFY/qwKxTTDitzXCYPLWMF6x7neVJxclw3VmGyeNnRcNeHuo7588UZ8+j5Kc36DnCdhqMttda7GScgPewueIkM3AyM/3CVcty9ZBoDG/S1o2S/KIyHmtDZyDQABOdQEgJyWs+Oe+zO/LfXR5g5DLTW4mdlQR2ZLFldexehLWmRJB4m+u9bhhoPhrr6/la45+EWtfTisyWBVWiMoIqtHuu5mS3V7uws0ZjXEXzJ2WTUi+FuvpznZNmLBbXPDHqlqX8Pzs8MxdUDivVQmz8NeJ2cNaaFEmM2c5Skb1zbR1SZ8ryhk18LxSJF5FdRtI5LnjOBnYWmsVTGtfXI9CBsA381474oyC6WfBH0tkWSE5TnUZV71hr4bWvolQcpVBwIqqInWdcl6SHGY8Tmvn9EiAGwgkWdSvS5Gi15toNmM1rxajhnzZuad4ZuKjnN8x4hAzR5eSuR8p4AL1Q8VCCKzE8/ZWYjNe+fqhzd5OigJ8o4pBTWkb5VWkb5RwCxpJfpHNX8xgAgLfCHm5kdFnQNvd/kfdb0OLunstBgx73JSgxDh4z4lTRQ+x9lslmJ4H2VaeGLwlYI0Mx5qw5tw4ArPzbNSgpTbk7IELtRPJYLzgeP3UNJwB5KxHOBQGdI7X3vWTEfhz+y3EpBAsJ1AtnzkqFJJH07psJGs1oARc43jkVoNf+AoaYQZZh2zbLhagRcqWjxNli0j/YVq9gYbAfjyVihnFcZ2W7tISarA2VewFAjZQiuscDOoVgV3AKxg9FDo4BtTVGa0GQrxrsmvF0N8RzHznnVzkZhoEpSN016b4TBeCTVM322Viuuo6ti57k9nXxp06ccVFxmGzJxqUoJZISNYrr2c03GopaHtbIVGVhbXilfh+iO0bC8Zswar/qnXPauPJQ7cex2ISCDXZIynbP8o7qV4RcSZVX8FUUNY2s2nCdiXDvF4RUBOQnwWLTpIONjtI3bErSodeuvmloUzMtnO2RmZYtmnIzpNm6o2S2qA8jlz4bz258IARGk1XOnaCvO0DKTmmEXNDHseIbhKt0zKZGNfRfSIb6jrtHqvKx6C2JSSR+hwcRYJ3d6k/aEOxMoAGUuJWDTybM3incoQyJucALK9ZNQxXNNJArkOA9l7cRo8O08sKKQ439CjQ3uxnuCRdlQDDgl3ZWJsJ3Ba4szTtgHXyUJOpcA0xxuPNHg0qJgd804MU6IgOvI73q/k+5n3SZyk7AcQsHKbsRyKnHRajoChjHr7qxRWrlnKDuwFQpp88uI9FeOiVHV0LRd0UzB5R3uXKNLNz/APYqm04XvJOwj7LMZTqOnc3qhue/yjn6pIZT7q91sZT/AHSOEvchBAznOxkhlj9RRTTibAD/AFCfBT5k3NnvHoVaSAmsfgNxIRWtPbll1JcP0dCkYtPfX9Qwkxx6GRUeirLHn5NhOmXQ2md9U0u3I0OQzCRIk2z6pJtJe6vPdtLc3kT6TTcEvIx3zHvySU12jb8lmQa1+aJSMhKe2RTOTqI+GAGObnXukfELQTiUuI8Ty75hEbSXTsI2SXPWDpjbHHUqmtsMMyNdZmRsIR2ZQpRPjhzGpzBLmlH04g1h39s+iyMonFoH7ptK5vB1W+z0LKUSBNp3yK6UGM2R8OaSLc3ua8i2muNWc3dI+qqNlF7f1NOusdFzeTotHroQhiZBE77ifdLZTc2sZwNVoxXmfnnS/TOVwdLjIpKm0uI4Tk2XeLSnEcjuNjNAJJArr/JkvPwMqwWR3lxFZDRIzvNR12Li0l8wQQ3eXA67CErAhCYnZtzlePZOXR7XLbPmGNaHloFZrNZqkalz6BkZsMSLy7aSnWQTIeKpaMMXv9V6cpZXR496en2YNDh6loUWHgOawQzzLJjwxie9i32YGWUdlwHBFawC5c7+IgWBCdlVOLFRj5bUOSr5Q+UbjLonfn24HeB7q/nm4FarJBMUTVzn6KfLAWg80588MHcFPmu5JWOhXRC5pPFIvHi+kDj7rqxaRMW85JSNM2hu0gEjYs6bN5gnGzpXcXS6pM0mu3jnAJqkQCRJrmk/tkDuqHVLuyY91RbEMsZSXLkdYgboxnPw8+qIzKL7AM7jPg5FORopAk0Aay2fILLcjRgZy2yM6uCy2/w0ln9KNPNdZnZZXyQ4uVojTWBL+qvmnTkw2jSa/AP+kCk5Kcf0uJ3DpOSxdGv4QTOW4pnIQxtnPqjw8sxBIZoGoWID/h+K4+BgA1kT61J6F8MvlW2RlbnEiexbTZh8QMXLDhcK9bj7ITssPNhA2ABHfkV7LXtlqa4cwEq+iun9U9pJ5EI2yriF/ikW0xHc1tuUnkfVPcAeiXdR3XCe37qmwHy+kg3ESlyWKzpEOPyi9gA0jg4/yvzZ2fq23K3Up9RfEDhK3RyPGtJtoxH1ZoOLny6pxkQECYhEWTBMydZLZKFN6af0tiP1tJbyq6IVKhxc0eBzBgTM7yQShuMYf+ea3cHHcQFbYsVxreSRg0K+yehNsF99QvIr6yXSoUMEjA1YeiNR3YzO2pHZGYMAdhPRdceNnHflXoeDSBIE/wCPqpn6+Jb7pQ0lurgfVQUluA4L0Q81GCCbgd59CsOg/tluJWRSm+XgiMjMwKdgCaHP8KnUGWPBN6QG5yw54wdzSsgvpTq4ALJL7hz+6dtu9FC3uZPVKaEQ517TuUmfKd/5T2jViFr6lKIJtiOwluWX558u+Z9JJ/5bWeCw+jgfq5FSoCTgRKwagJeiTj0mRPieCf3THVdGKBZXPUkYwdKWaNZBJO2pc9NHXK+lsjPlPPOydfELJpkXFxmcSTyM1HMFVRd/VIjihNbEzvK3WSZ9Vlm0HNPikW7pEnnNLRqY+yz+kHkQi55wsxnxtQyDbLkFh5v6bTn4LPpL2kOBBP8AK3qBNMMy7FvswEgCgPhTEgwnjJBfR3XTGoNB5gqRi5Y274gJqLR/cW/6o8HKMMj6Tszj6lcYwL3Mdt/IQmMJJlKrYDvko+SNJZPSw3QTc9v9bh0BRtFBNRnLW9xnvkvMB5Bl0v4pyhEmdgGJU5F4ne+QhSqEOWJIPtNVR8nNrBbCLdUMk/lc2EwzsbXfPN5AVJowJtIJcNj31e/BWUlgV1Fh1+E7dHIc0vDgiZIq5DktwqNVU48nc5IsGDm1TMsRJo4SWs5aMa0oSDDcTaHdU2ITbwDyRqPDEqq95J4ohhG7qfuu6Z59dihgM8o4rDoDf2jemX0c4IRgHy8lpMyCzALxu+yrPF0+fqtOY7DksFr8CO9q0Q22KewitiHUlC13dfos6PuSAdaSVDEl39lSiyU22Jt4/ZDfHlcf7irUQEhxScOZ9VeaSbuE1FFGVEiQyBbyAShd4rpytNZVqKIpHPI1oUWLVOW5RRab6Il2Kmlk1SVQnh0xIVYiaii4402+zvvCS6MMnOVQruEvVL00EAmYMtR6zUUWtdIme2JNZnt8U9gJlzmqgwQLCRvVqLhadpAzmirwg13iacocIHxbpCoKlFmumkh0MA3ETkBXPbOSdiw82QtmSK9VVeKii64dZz2ojIha+S2GAWCXLooou8PK2xqE0G4cExWFFFGEWH6hwVT2cFFFAals4Ks3UOCiigIRs4KSCii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44" name="Picture 20" descr="http://www.bluedolphintours.com.au/wp-content/uploads/2010/02/dolphin-watching-tours-hervey-bay-fraser-island-300x20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3261" y="5383179"/>
            <a:ext cx="2137420" cy="147482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2.wikia.nocookie.net/__cb20090709062312/starwars/images/d/d6/Human_NEGA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2788" y="2433092"/>
            <a:ext cx="1654290" cy="261682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ichef.bbci.co.uk/naturelibrary/images/ic/credit/640x395/s/sl/slow_loris/slow_loris_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6216" y="3299164"/>
            <a:ext cx="2777133" cy="171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0674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1552</TotalTime>
  <Words>1439</Words>
  <Application>Microsoft Macintosh PowerPoint</Application>
  <PresentationFormat>On-screen Show (4:3)</PresentationFormat>
  <Paragraphs>123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Hominin Evolution</vt:lpstr>
      <vt:lpstr>From the study design</vt:lpstr>
      <vt:lpstr>Classification of the Human Species</vt:lpstr>
      <vt:lpstr>Order: Primates</vt:lpstr>
      <vt:lpstr>PowerPoint Presentation</vt:lpstr>
      <vt:lpstr>Old world vs new world</vt:lpstr>
      <vt:lpstr>Evolution of Primates</vt:lpstr>
      <vt:lpstr>Tarsier position on phylogenetic tree controversy…</vt:lpstr>
      <vt:lpstr>Adaptive features of primates</vt:lpstr>
      <vt:lpstr>Primate identifiable features</vt:lpstr>
      <vt:lpstr>SuperFamily: Hominoidea</vt:lpstr>
      <vt:lpstr>Hominins</vt:lpstr>
      <vt:lpstr>Evidence of erect/bipedal walking in Fossils</vt:lpstr>
      <vt:lpstr>PowerPoint Presentation</vt:lpstr>
      <vt:lpstr>Advantages of bipedalism</vt:lpstr>
      <vt:lpstr>Divergence of humans from other hominins</vt:lpstr>
      <vt:lpstr>Out of Africa model</vt:lpstr>
      <vt:lpstr>Multiregional theory</vt:lpstr>
      <vt:lpstr>Eve vs Multiregional</vt:lpstr>
      <vt:lpstr>Cultural evolution of Man</vt:lpstr>
      <vt:lpstr>PowerPoint Presentation</vt:lpstr>
      <vt:lpstr>Best described with an Example: The Mayan Empire</vt:lpstr>
      <vt:lpstr>PowerPoint Presentation</vt:lpstr>
      <vt:lpstr>PowerPoint Presentation</vt:lpstr>
      <vt:lpstr>PowerPoint Presentation</vt:lpstr>
      <vt:lpstr>Timeline</vt:lpstr>
      <vt:lpstr>2014 VCE Exam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Hominin Evolution</dc:title>
  <dc:creator>Setup</dc:creator>
  <cp:lastModifiedBy>ICT Department</cp:lastModifiedBy>
  <cp:revision>24</cp:revision>
  <dcterms:created xsi:type="dcterms:W3CDTF">2013-09-16T06:27:54Z</dcterms:created>
  <dcterms:modified xsi:type="dcterms:W3CDTF">2016-08-25T04:14:53Z</dcterms:modified>
</cp:coreProperties>
</file>