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2" r:id="rId3"/>
    <p:sldId id="264" r:id="rId4"/>
    <p:sldId id="270" r:id="rId5"/>
    <p:sldId id="271" r:id="rId6"/>
    <p:sldId id="273" r:id="rId7"/>
    <p:sldId id="257" r:id="rId8"/>
    <p:sldId id="274" r:id="rId9"/>
    <p:sldId id="275" r:id="rId10"/>
    <p:sldId id="276" r:id="rId11"/>
    <p:sldId id="277" r:id="rId12"/>
    <p:sldId id="278" r:id="rId13"/>
    <p:sldId id="279" r:id="rId14"/>
    <p:sldId id="260" r:id="rId15"/>
    <p:sldId id="259" r:id="rId16"/>
    <p:sldId id="258" r:id="rId17"/>
    <p:sldId id="280" r:id="rId18"/>
    <p:sldId id="281" r:id="rId19"/>
    <p:sldId id="282" r:id="rId20"/>
    <p:sldId id="261" r:id="rId21"/>
    <p:sldId id="262" r:id="rId22"/>
    <p:sldId id="263" r:id="rId23"/>
    <p:sldId id="283" r:id="rId24"/>
    <p:sldId id="285" r:id="rId25"/>
    <p:sldId id="284" r:id="rId26"/>
    <p:sldId id="266" r:id="rId27"/>
    <p:sldId id="286" r:id="rId28"/>
    <p:sldId id="267" r:id="rId29"/>
    <p:sldId id="268" r:id="rId30"/>
    <p:sldId id="287" r:id="rId31"/>
    <p:sldId id="26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1912"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EAE3F2-DA70-CA47-9A53-E1EA24EF185F}" type="datetimeFigureOut">
              <a:rPr lang="en-US" smtClean="0"/>
              <a:t>6/07/16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0BC7D3-7451-FA4D-A3B5-C78FEDB69C3E}" type="slidenum">
              <a:rPr lang="en-US" smtClean="0"/>
              <a:t>‹#›</a:t>
            </a:fld>
            <a:endParaRPr lang="en-US"/>
          </a:p>
        </p:txBody>
      </p:sp>
    </p:spTree>
    <p:extLst>
      <p:ext uri="{BB962C8B-B14F-4D97-AF65-F5344CB8AC3E}">
        <p14:creationId xmlns:p14="http://schemas.microsoft.com/office/powerpoint/2010/main" val="28210922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pea plants?</a:t>
            </a:r>
            <a:r>
              <a:rPr lang="en-US" baseline="0" dirty="0" smtClean="0"/>
              <a:t> They are perfect as they have no intermediate forms (</a:t>
            </a:r>
            <a:r>
              <a:rPr lang="en-US" baseline="0" dirty="0" err="1" smtClean="0"/>
              <a:t>eg</a:t>
            </a:r>
            <a:r>
              <a:rPr lang="en-US" baseline="0" dirty="0" smtClean="0"/>
              <a:t> medium height or </a:t>
            </a:r>
            <a:r>
              <a:rPr lang="en-US" baseline="0" dirty="0" err="1" smtClean="0"/>
              <a:t>greeny</a:t>
            </a:r>
            <a:r>
              <a:rPr lang="en-US" baseline="0" dirty="0" smtClean="0"/>
              <a:t>-yellow pods), and they self pollinate meaning they are all pure-bred.</a:t>
            </a:r>
            <a:endParaRPr lang="en-US" dirty="0"/>
          </a:p>
        </p:txBody>
      </p:sp>
      <p:sp>
        <p:nvSpPr>
          <p:cNvPr id="4" name="Slide Number Placeholder 3"/>
          <p:cNvSpPr>
            <a:spLocks noGrp="1"/>
          </p:cNvSpPr>
          <p:nvPr>
            <p:ph type="sldNum" sz="quarter" idx="10"/>
          </p:nvPr>
        </p:nvSpPr>
        <p:spPr/>
        <p:txBody>
          <a:bodyPr/>
          <a:lstStyle/>
          <a:p>
            <a:fld id="{9C0BC7D3-7451-FA4D-A3B5-C78FEDB69C3E}" type="slidenum">
              <a:rPr lang="en-US" smtClean="0"/>
              <a:t>10</a:t>
            </a:fld>
            <a:endParaRPr lang="en-US"/>
          </a:p>
        </p:txBody>
      </p:sp>
    </p:spTree>
    <p:extLst>
      <p:ext uri="{BB962C8B-B14F-4D97-AF65-F5344CB8AC3E}">
        <p14:creationId xmlns:p14="http://schemas.microsoft.com/office/powerpoint/2010/main" val="811808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19894C9-18D6-4772-BB2F-A5CA60C3C3C5}" type="datetimeFigureOut">
              <a:rPr lang="en-AU" smtClean="0"/>
              <a:t>6/07/16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FAE222-6EFE-40EC-846A-EBFE8F36F595}" type="slidenum">
              <a:rPr lang="en-AU" smtClean="0"/>
              <a:t>‹#›</a:t>
            </a:fld>
            <a:endParaRPr lang="en-AU"/>
          </a:p>
        </p:txBody>
      </p:sp>
    </p:spTree>
    <p:extLst>
      <p:ext uri="{BB962C8B-B14F-4D97-AF65-F5344CB8AC3E}">
        <p14:creationId xmlns:p14="http://schemas.microsoft.com/office/powerpoint/2010/main" val="93628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19894C9-18D6-4772-BB2F-A5CA60C3C3C5}" type="datetimeFigureOut">
              <a:rPr lang="en-AU" smtClean="0"/>
              <a:t>6/07/16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FAE222-6EFE-40EC-846A-EBFE8F36F595}" type="slidenum">
              <a:rPr lang="en-AU" smtClean="0"/>
              <a:t>‹#›</a:t>
            </a:fld>
            <a:endParaRPr lang="en-AU"/>
          </a:p>
        </p:txBody>
      </p:sp>
    </p:spTree>
    <p:extLst>
      <p:ext uri="{BB962C8B-B14F-4D97-AF65-F5344CB8AC3E}">
        <p14:creationId xmlns:p14="http://schemas.microsoft.com/office/powerpoint/2010/main" val="146345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19894C9-18D6-4772-BB2F-A5CA60C3C3C5}" type="datetimeFigureOut">
              <a:rPr lang="en-AU" smtClean="0"/>
              <a:t>6/07/16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FAE222-6EFE-40EC-846A-EBFE8F36F595}" type="slidenum">
              <a:rPr lang="en-AU" smtClean="0"/>
              <a:t>‹#›</a:t>
            </a:fld>
            <a:endParaRPr lang="en-AU"/>
          </a:p>
        </p:txBody>
      </p:sp>
    </p:spTree>
    <p:extLst>
      <p:ext uri="{BB962C8B-B14F-4D97-AF65-F5344CB8AC3E}">
        <p14:creationId xmlns:p14="http://schemas.microsoft.com/office/powerpoint/2010/main" val="671964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19894C9-18D6-4772-BB2F-A5CA60C3C3C5}" type="datetimeFigureOut">
              <a:rPr lang="en-AU" smtClean="0"/>
              <a:t>6/07/16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FAE222-6EFE-40EC-846A-EBFE8F36F595}" type="slidenum">
              <a:rPr lang="en-AU" smtClean="0"/>
              <a:t>‹#›</a:t>
            </a:fld>
            <a:endParaRPr lang="en-AU"/>
          </a:p>
        </p:txBody>
      </p:sp>
    </p:spTree>
    <p:extLst>
      <p:ext uri="{BB962C8B-B14F-4D97-AF65-F5344CB8AC3E}">
        <p14:creationId xmlns:p14="http://schemas.microsoft.com/office/powerpoint/2010/main" val="5235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9894C9-18D6-4772-BB2F-A5CA60C3C3C5}" type="datetimeFigureOut">
              <a:rPr lang="en-AU" smtClean="0"/>
              <a:t>6/07/16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FAE222-6EFE-40EC-846A-EBFE8F36F595}" type="slidenum">
              <a:rPr lang="en-AU" smtClean="0"/>
              <a:t>‹#›</a:t>
            </a:fld>
            <a:endParaRPr lang="en-AU"/>
          </a:p>
        </p:txBody>
      </p:sp>
    </p:spTree>
    <p:extLst>
      <p:ext uri="{BB962C8B-B14F-4D97-AF65-F5344CB8AC3E}">
        <p14:creationId xmlns:p14="http://schemas.microsoft.com/office/powerpoint/2010/main" val="319138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19894C9-18D6-4772-BB2F-A5CA60C3C3C5}" type="datetimeFigureOut">
              <a:rPr lang="en-AU" smtClean="0"/>
              <a:t>6/07/16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8FAE222-6EFE-40EC-846A-EBFE8F36F595}" type="slidenum">
              <a:rPr lang="en-AU" smtClean="0"/>
              <a:t>‹#›</a:t>
            </a:fld>
            <a:endParaRPr lang="en-AU"/>
          </a:p>
        </p:txBody>
      </p:sp>
    </p:spTree>
    <p:extLst>
      <p:ext uri="{BB962C8B-B14F-4D97-AF65-F5344CB8AC3E}">
        <p14:creationId xmlns:p14="http://schemas.microsoft.com/office/powerpoint/2010/main" val="3089191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19894C9-18D6-4772-BB2F-A5CA60C3C3C5}" type="datetimeFigureOut">
              <a:rPr lang="en-AU" smtClean="0"/>
              <a:t>6/07/16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8FAE222-6EFE-40EC-846A-EBFE8F36F595}" type="slidenum">
              <a:rPr lang="en-AU" smtClean="0"/>
              <a:t>‹#›</a:t>
            </a:fld>
            <a:endParaRPr lang="en-AU"/>
          </a:p>
        </p:txBody>
      </p:sp>
    </p:spTree>
    <p:extLst>
      <p:ext uri="{BB962C8B-B14F-4D97-AF65-F5344CB8AC3E}">
        <p14:creationId xmlns:p14="http://schemas.microsoft.com/office/powerpoint/2010/main" val="318619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19894C9-18D6-4772-BB2F-A5CA60C3C3C5}" type="datetimeFigureOut">
              <a:rPr lang="en-AU" smtClean="0"/>
              <a:t>6/07/16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8FAE222-6EFE-40EC-846A-EBFE8F36F595}" type="slidenum">
              <a:rPr lang="en-AU" smtClean="0"/>
              <a:t>‹#›</a:t>
            </a:fld>
            <a:endParaRPr lang="en-AU"/>
          </a:p>
        </p:txBody>
      </p:sp>
    </p:spTree>
    <p:extLst>
      <p:ext uri="{BB962C8B-B14F-4D97-AF65-F5344CB8AC3E}">
        <p14:creationId xmlns:p14="http://schemas.microsoft.com/office/powerpoint/2010/main" val="4144801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894C9-18D6-4772-BB2F-A5CA60C3C3C5}" type="datetimeFigureOut">
              <a:rPr lang="en-AU" smtClean="0"/>
              <a:t>6/07/16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8FAE222-6EFE-40EC-846A-EBFE8F36F595}" type="slidenum">
              <a:rPr lang="en-AU" smtClean="0"/>
              <a:t>‹#›</a:t>
            </a:fld>
            <a:endParaRPr lang="en-AU"/>
          </a:p>
        </p:txBody>
      </p:sp>
    </p:spTree>
    <p:extLst>
      <p:ext uri="{BB962C8B-B14F-4D97-AF65-F5344CB8AC3E}">
        <p14:creationId xmlns:p14="http://schemas.microsoft.com/office/powerpoint/2010/main" val="2593961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894C9-18D6-4772-BB2F-A5CA60C3C3C5}" type="datetimeFigureOut">
              <a:rPr lang="en-AU" smtClean="0"/>
              <a:t>6/07/16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8FAE222-6EFE-40EC-846A-EBFE8F36F595}" type="slidenum">
              <a:rPr lang="en-AU" smtClean="0"/>
              <a:t>‹#›</a:t>
            </a:fld>
            <a:endParaRPr lang="en-AU"/>
          </a:p>
        </p:txBody>
      </p:sp>
    </p:spTree>
    <p:extLst>
      <p:ext uri="{BB962C8B-B14F-4D97-AF65-F5344CB8AC3E}">
        <p14:creationId xmlns:p14="http://schemas.microsoft.com/office/powerpoint/2010/main" val="1781137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9894C9-18D6-4772-BB2F-A5CA60C3C3C5}" type="datetimeFigureOut">
              <a:rPr lang="en-AU" smtClean="0"/>
              <a:t>6/07/16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8FAE222-6EFE-40EC-846A-EBFE8F36F595}" type="slidenum">
              <a:rPr lang="en-AU" smtClean="0"/>
              <a:t>‹#›</a:t>
            </a:fld>
            <a:endParaRPr lang="en-AU"/>
          </a:p>
        </p:txBody>
      </p:sp>
    </p:spTree>
    <p:extLst>
      <p:ext uri="{BB962C8B-B14F-4D97-AF65-F5344CB8AC3E}">
        <p14:creationId xmlns:p14="http://schemas.microsoft.com/office/powerpoint/2010/main" val="4867167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894C9-18D6-4772-BB2F-A5CA60C3C3C5}" type="datetimeFigureOut">
              <a:rPr lang="en-AU" smtClean="0"/>
              <a:t>6/07/16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AE222-6EFE-40EC-846A-EBFE8F36F595}" type="slidenum">
              <a:rPr lang="en-AU" smtClean="0"/>
              <a:t>‹#›</a:t>
            </a:fld>
            <a:endParaRPr lang="en-AU"/>
          </a:p>
        </p:txBody>
      </p:sp>
    </p:spTree>
    <p:extLst>
      <p:ext uri="{BB962C8B-B14F-4D97-AF65-F5344CB8AC3E}">
        <p14:creationId xmlns:p14="http://schemas.microsoft.com/office/powerpoint/2010/main" val="1228958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au/url?sa=i&amp;rct=j&amp;q=Dihybrid+cross&amp;source=images&amp;cd=&amp;cad=rja&amp;docid=1fEEbCEFy8g6UM&amp;tbnid=9Kp-3zJKwq57kM:&amp;ved=0CAUQjRw&amp;url=http://www.vce.bioninja.com.au/aos-3-heredity/inheritance/dihybrid-crosses.html&amp;ei=_jPnUZaGOoaIkAXu24DoCg&amp;psig=AFQjCNHGubz1iTzY1E7CA1kGcq0EC2d3jw&amp;ust=1374192854570199" TargetMode="Externa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au/url?sa=i&amp;rct=j&amp;q=Dihybrid+cross&amp;source=images&amp;cd=&amp;cad=rja&amp;docid=9FYYFaOH-1-1mM&amp;tbnid=syKdIjtPjaKZ7M:&amp;ved=0CAUQjRw&amp;url=http://ibguides.com/biology/notes/dihybrid-crosses-hl&amp;ei=bjPnUaXnD8nNkwWkoICoDA&amp;psig=AFQjCNHGubz1iTzY1E7CA1kGcq0EC2d3jw&amp;ust=1374192854570199" TargetMode="Externa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au/url?sa=i&amp;rct=j&amp;q=pedigree&amp;source=images&amp;cd=&amp;cad=rja&amp;docid=ESiTE8zW2tmVNM&amp;tbnid=pZWEx_2BFdPIAM:&amp;ved=0CAUQjRw&amp;url=http://carrier.pbworks.com/w/page/15282807/Biology%202%20Genetics&amp;ei=jNXsUe2aCcPRkQWUwIGQDg&amp;psig=AFQjCNGm8VCmVgkKZFk0zJo6dGN19Pn_Rg&amp;ust=1374561947498292" TargetMode="External"/><Relationship Id="rId3" Type="http://schemas.openxmlformats.org/officeDocument/2006/relationships/image" Target="../media/image1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au/url?sa=i&amp;rct=j&amp;q=pedigree+analysis+of+disease&amp;source=images&amp;cd=&amp;cad=rja&amp;docid=3vzTuCYt-5PR-M&amp;tbnid=pgtiJ-6zqjeBqM:&amp;ved=0CAUQjRw&amp;url=http://www.mansfield.ohio-state.edu/~sabedon/biol1125.htm&amp;ei=TNbsUenEBcTWkAXbyoGQBA&amp;psig=AFQjCNGFUJ4xmBuXmjUVtu_ol_Dizp5VTQ&amp;ust=1374562206506083" TargetMode="External"/><Relationship Id="rId3" Type="http://schemas.openxmlformats.org/officeDocument/2006/relationships/image" Target="../media/image15.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au/url?sa=i&amp;rct=j&amp;q=pedigree&amp;source=images&amp;cd=&amp;docid=JXRBTjMR1dmD8M&amp;tbnid=DnzhFhiJtMVCJM:&amp;ved=0CAUQjRw&amp;url=http://www.uic.edu/classes/bms/bms655/lesson3.html&amp;ei=JNXsUa-lOMntkgXXmYC4CA&amp;psig=AFQjCNGm8VCmVgkKZFk0zJo6dGN19Pn_Rg&amp;ust=1374561947498292" TargetMode="External"/><Relationship Id="rId3" Type="http://schemas.openxmlformats.org/officeDocument/2006/relationships/image" Target="../media/image1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artnell.edu/tutorials/biology/dnareplicationquiz/dnareplicationquiz1.html" TargetMode="Externa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au/url?sa=i&amp;rct=j&amp;q=Sex+linked+pedigree&amp;source=images&amp;cd=&amp;cad=rja&amp;docid=k4LeBLGC8BwNGM&amp;tbnid=7FkLM2N92L9dqM:&amp;ved=0CAUQjRw&amp;url=http://serc.carleton.edu/sp/pkal/mnscu/activities/28438.html&amp;ei=ENnsUZXfIMPRkQWUwIGQDg&amp;psig=AFQjCNHOADwEp8yub0LY-k6VJcoq5I8Eeg&amp;ust=1374562957522505" TargetMode="External"/><Relationship Id="rId3"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om.au/url?sa=i&amp;rct=j&amp;q=karyotype&amp;source=images&amp;cd=&amp;cad=rja&amp;docid=QYKJjOQI4l_PWM&amp;tbnid=G52XCsVlopzqbM:&amp;ved=0CAUQjRw&amp;url=http://www.mun.ca/biology/scarr/Human_Karyotype.html&amp;ei=9jHnUYLoBcyvkgXlo4CYBQ&amp;psig=AFQjCNF4ftmkQOIcRUcVlBAkDJSLcVnIPQ&amp;ust=1374192479450099" TargetMode="Externa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Chapter 7</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18610606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Inheritance</a:t>
            </a:r>
            <a:endParaRPr lang="en-US" dirty="0"/>
          </a:p>
        </p:txBody>
      </p:sp>
      <p:sp>
        <p:nvSpPr>
          <p:cNvPr id="3" name="Content Placeholder 2"/>
          <p:cNvSpPr>
            <a:spLocks noGrp="1"/>
          </p:cNvSpPr>
          <p:nvPr>
            <p:ph idx="1"/>
          </p:nvPr>
        </p:nvSpPr>
        <p:spPr/>
        <p:txBody>
          <a:bodyPr/>
          <a:lstStyle/>
          <a:p>
            <a:r>
              <a:rPr lang="en-US" dirty="0" smtClean="0"/>
              <a:t>Mendel used a technique involving </a:t>
            </a:r>
            <a:r>
              <a:rPr lang="en-US" b="1" dirty="0" smtClean="0"/>
              <a:t>pure-breeding</a:t>
            </a:r>
            <a:r>
              <a:rPr lang="en-US" dirty="0" smtClean="0"/>
              <a:t> pea plants that displayed particular traits (tall or short, round pods or wrinkled pods, green pods or yellow pods)</a:t>
            </a:r>
          </a:p>
          <a:p>
            <a:r>
              <a:rPr lang="en-US" dirty="0" smtClean="0"/>
              <a:t>Then </a:t>
            </a:r>
            <a:r>
              <a:rPr lang="en-US" b="1" dirty="0" smtClean="0"/>
              <a:t>cross-bred </a:t>
            </a:r>
            <a:r>
              <a:rPr lang="en-US" dirty="0" smtClean="0"/>
              <a:t>tall and short plants and grew the resulting seeds.</a:t>
            </a:r>
          </a:p>
          <a:p>
            <a:r>
              <a:rPr lang="en-US" b="1" dirty="0" smtClean="0"/>
              <a:t>Found that all offspring were tall…..</a:t>
            </a:r>
          </a:p>
          <a:p>
            <a:endParaRPr lang="en-US" dirty="0"/>
          </a:p>
        </p:txBody>
      </p:sp>
    </p:spTree>
    <p:extLst>
      <p:ext uri="{BB962C8B-B14F-4D97-AF65-F5344CB8AC3E}">
        <p14:creationId xmlns:p14="http://schemas.microsoft.com/office/powerpoint/2010/main" val="30621588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Inheritance</a:t>
            </a:r>
            <a:endParaRPr lang="en-US" dirty="0"/>
          </a:p>
        </p:txBody>
      </p:sp>
      <p:sp>
        <p:nvSpPr>
          <p:cNvPr id="3" name="Content Placeholder 2"/>
          <p:cNvSpPr>
            <a:spLocks noGrp="1"/>
          </p:cNvSpPr>
          <p:nvPr>
            <p:ph idx="1"/>
          </p:nvPr>
        </p:nvSpPr>
        <p:spPr>
          <a:xfrm>
            <a:off x="457200" y="1600200"/>
            <a:ext cx="4114800" cy="4525963"/>
          </a:xfrm>
        </p:spPr>
        <p:txBody>
          <a:bodyPr>
            <a:normAutofit fontScale="85000" lnSpcReduction="20000"/>
          </a:bodyPr>
          <a:lstStyle/>
          <a:p>
            <a:r>
              <a:rPr lang="en-US" dirty="0" smtClean="0"/>
              <a:t>Mendel had used </a:t>
            </a:r>
            <a:r>
              <a:rPr lang="en-US" b="1" dirty="0" smtClean="0"/>
              <a:t>Monohybrid crosses </a:t>
            </a:r>
            <a:r>
              <a:rPr lang="en-US" dirty="0" smtClean="0"/>
              <a:t>and discovered </a:t>
            </a:r>
            <a:r>
              <a:rPr lang="en-US" b="1" dirty="0" smtClean="0"/>
              <a:t>dominant</a:t>
            </a:r>
            <a:r>
              <a:rPr lang="en-US" dirty="0" smtClean="0"/>
              <a:t> and </a:t>
            </a:r>
            <a:r>
              <a:rPr lang="en-US" b="1" dirty="0" smtClean="0"/>
              <a:t>recessive</a:t>
            </a:r>
            <a:r>
              <a:rPr lang="en-US" dirty="0" smtClean="0"/>
              <a:t> traits.</a:t>
            </a:r>
          </a:p>
          <a:p>
            <a:r>
              <a:rPr lang="en-US" dirty="0" smtClean="0"/>
              <a:t>Parent (P) generation all consisted of </a:t>
            </a:r>
            <a:r>
              <a:rPr lang="en-US" b="1" dirty="0" smtClean="0"/>
              <a:t>homozygous </a:t>
            </a:r>
            <a:r>
              <a:rPr lang="en-US" dirty="0" smtClean="0"/>
              <a:t>alleles</a:t>
            </a:r>
          </a:p>
          <a:p>
            <a:r>
              <a:rPr lang="en-US" dirty="0" smtClean="0"/>
              <a:t>F1 generation resulted in all </a:t>
            </a:r>
            <a:r>
              <a:rPr lang="en-US" b="1" dirty="0" smtClean="0"/>
              <a:t>heterozygous </a:t>
            </a:r>
            <a:r>
              <a:rPr lang="en-US" dirty="0" smtClean="0"/>
              <a:t>alleles</a:t>
            </a:r>
          </a:p>
          <a:p>
            <a:r>
              <a:rPr lang="en-US" dirty="0" smtClean="0"/>
              <a:t>F2 generation then had the opportunity to be any assortment of alleles</a:t>
            </a:r>
            <a:endParaRPr lang="en-US" dirty="0"/>
          </a:p>
        </p:txBody>
      </p:sp>
      <p:pic>
        <p:nvPicPr>
          <p:cNvPr id="4" name="Picture 3"/>
          <p:cNvPicPr>
            <a:picLocks noChangeAspect="1"/>
          </p:cNvPicPr>
          <p:nvPr/>
        </p:nvPicPr>
        <p:blipFill>
          <a:blip r:embed="rId2"/>
          <a:stretch>
            <a:fillRect/>
          </a:stretch>
        </p:blipFill>
        <p:spPr>
          <a:xfrm>
            <a:off x="4860032" y="1196752"/>
            <a:ext cx="3515154" cy="5661248"/>
          </a:xfrm>
          <a:prstGeom prst="rect">
            <a:avLst/>
          </a:prstGeom>
        </p:spPr>
      </p:pic>
    </p:spTree>
    <p:extLst>
      <p:ext uri="{BB962C8B-B14F-4D97-AF65-F5344CB8AC3E}">
        <p14:creationId xmlns:p14="http://schemas.microsoft.com/office/powerpoint/2010/main" val="26442995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outcomes of crosses</a:t>
            </a:r>
            <a:endParaRPr lang="en-US" dirty="0"/>
          </a:p>
        </p:txBody>
      </p:sp>
      <p:pic>
        <p:nvPicPr>
          <p:cNvPr id="4" name="Picture 3"/>
          <p:cNvPicPr>
            <a:picLocks noChangeAspect="1"/>
          </p:cNvPicPr>
          <p:nvPr/>
        </p:nvPicPr>
        <p:blipFill>
          <a:blip r:embed="rId2"/>
          <a:stretch>
            <a:fillRect/>
          </a:stretch>
        </p:blipFill>
        <p:spPr>
          <a:xfrm>
            <a:off x="323528" y="2420888"/>
            <a:ext cx="4028003" cy="3312368"/>
          </a:xfrm>
          <a:prstGeom prst="rect">
            <a:avLst/>
          </a:prstGeom>
        </p:spPr>
      </p:pic>
      <p:pic>
        <p:nvPicPr>
          <p:cNvPr id="5" name="Picture 4"/>
          <p:cNvPicPr>
            <a:picLocks noChangeAspect="1"/>
          </p:cNvPicPr>
          <p:nvPr/>
        </p:nvPicPr>
        <p:blipFill>
          <a:blip r:embed="rId3"/>
          <a:stretch>
            <a:fillRect/>
          </a:stretch>
        </p:blipFill>
        <p:spPr>
          <a:xfrm>
            <a:off x="5148064" y="2420888"/>
            <a:ext cx="3127061" cy="3312368"/>
          </a:xfrm>
          <a:prstGeom prst="rect">
            <a:avLst/>
          </a:prstGeom>
        </p:spPr>
      </p:pic>
      <p:sp>
        <p:nvSpPr>
          <p:cNvPr id="6" name="TextBox 5"/>
          <p:cNvSpPr txBox="1"/>
          <p:nvPr/>
        </p:nvSpPr>
        <p:spPr>
          <a:xfrm>
            <a:off x="1115616" y="1484784"/>
            <a:ext cx="6912768" cy="646331"/>
          </a:xfrm>
          <a:prstGeom prst="rect">
            <a:avLst/>
          </a:prstGeom>
          <a:noFill/>
        </p:spPr>
        <p:txBody>
          <a:bodyPr wrap="square" rtlCol="0">
            <a:spAutoFit/>
          </a:bodyPr>
          <a:lstStyle/>
          <a:p>
            <a:r>
              <a:rPr lang="en-US" dirty="0" smtClean="0"/>
              <a:t>Using </a:t>
            </a:r>
            <a:r>
              <a:rPr lang="en-US" b="1" dirty="0" err="1" smtClean="0"/>
              <a:t>Punnett</a:t>
            </a:r>
            <a:r>
              <a:rPr lang="en-US" b="1" dirty="0" smtClean="0"/>
              <a:t> squares </a:t>
            </a:r>
            <a:r>
              <a:rPr lang="en-US" dirty="0" smtClean="0"/>
              <a:t>to use an understanding of gamete formation after meiosis and then the possible results of </a:t>
            </a:r>
            <a:r>
              <a:rPr lang="en-US" dirty="0" err="1" smtClean="0"/>
              <a:t>fertilisation</a:t>
            </a:r>
            <a:r>
              <a:rPr lang="en-US" dirty="0" smtClean="0"/>
              <a:t>.</a:t>
            </a:r>
            <a:endParaRPr lang="en-US" dirty="0"/>
          </a:p>
        </p:txBody>
      </p:sp>
    </p:spTree>
    <p:extLst>
      <p:ext uri="{BB962C8B-B14F-4D97-AF65-F5344CB8AC3E}">
        <p14:creationId xmlns:p14="http://schemas.microsoft.com/office/powerpoint/2010/main" val="1811005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get from this?</a:t>
            </a:r>
            <a:endParaRPr lang="en-US" dirty="0"/>
          </a:p>
        </p:txBody>
      </p:sp>
      <p:sp>
        <p:nvSpPr>
          <p:cNvPr id="3" name="Content Placeholder 2"/>
          <p:cNvSpPr>
            <a:spLocks noGrp="1"/>
          </p:cNvSpPr>
          <p:nvPr>
            <p:ph idx="1"/>
          </p:nvPr>
        </p:nvSpPr>
        <p:spPr/>
        <p:txBody>
          <a:bodyPr/>
          <a:lstStyle/>
          <a:p>
            <a:r>
              <a:rPr lang="en-US" dirty="0" smtClean="0"/>
              <a:t>From these test crosses we can predict an individual’s </a:t>
            </a:r>
            <a:r>
              <a:rPr lang="en-US" b="1" dirty="0" smtClean="0"/>
              <a:t>genotype</a:t>
            </a:r>
            <a:r>
              <a:rPr lang="en-US" dirty="0" smtClean="0"/>
              <a:t> and </a:t>
            </a:r>
            <a:r>
              <a:rPr lang="en-US" b="1" dirty="0" smtClean="0"/>
              <a:t>phenotype</a:t>
            </a:r>
          </a:p>
          <a:p>
            <a:r>
              <a:rPr lang="en-US" dirty="0" smtClean="0"/>
              <a:t>A genotype is the genetic information </a:t>
            </a:r>
          </a:p>
          <a:p>
            <a:r>
              <a:rPr lang="en-US" dirty="0" smtClean="0"/>
              <a:t>A phenotype is the expression of that genetic information.</a:t>
            </a:r>
          </a:p>
          <a:p>
            <a:r>
              <a:rPr lang="en-US" dirty="0" smtClean="0"/>
              <a:t>EG an individual can be short (</a:t>
            </a:r>
            <a:r>
              <a:rPr lang="en-US" dirty="0" err="1" smtClean="0"/>
              <a:t>pheno</a:t>
            </a:r>
            <a:r>
              <a:rPr lang="en-US" dirty="0" smtClean="0"/>
              <a:t>) and </a:t>
            </a:r>
            <a:r>
              <a:rPr lang="en-US" dirty="0" err="1" smtClean="0"/>
              <a:t>tt</a:t>
            </a:r>
            <a:r>
              <a:rPr lang="en-US" dirty="0" smtClean="0"/>
              <a:t> (</a:t>
            </a:r>
            <a:r>
              <a:rPr lang="en-US" dirty="0" err="1" smtClean="0"/>
              <a:t>geno</a:t>
            </a:r>
            <a:r>
              <a:rPr lang="en-US" dirty="0" smtClean="0"/>
              <a:t>) or tall (</a:t>
            </a:r>
            <a:r>
              <a:rPr lang="en-US" dirty="0" err="1" smtClean="0"/>
              <a:t>pheno</a:t>
            </a:r>
            <a:r>
              <a:rPr lang="en-US" dirty="0" smtClean="0"/>
              <a:t>) and TT or </a:t>
            </a:r>
            <a:r>
              <a:rPr lang="en-US" dirty="0" err="1" smtClean="0"/>
              <a:t>Tt</a:t>
            </a:r>
            <a:r>
              <a:rPr lang="en-US" dirty="0" smtClean="0"/>
              <a:t> (</a:t>
            </a:r>
            <a:r>
              <a:rPr lang="en-US" dirty="0" err="1" smtClean="0"/>
              <a:t>geno</a:t>
            </a:r>
            <a:r>
              <a:rPr lang="en-US" dirty="0" smtClean="0"/>
              <a:t>)</a:t>
            </a:r>
            <a:endParaRPr lang="en-US" dirty="0"/>
          </a:p>
        </p:txBody>
      </p:sp>
    </p:spTree>
    <p:extLst>
      <p:ext uri="{BB962C8B-B14F-4D97-AF65-F5344CB8AC3E}">
        <p14:creationId xmlns:p14="http://schemas.microsoft.com/office/powerpoint/2010/main" val="2087894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Dihybrid</a:t>
            </a:r>
            <a:r>
              <a:rPr lang="en-AU" dirty="0" smtClean="0"/>
              <a:t> cross</a:t>
            </a:r>
            <a:endParaRPr lang="en-AU" dirty="0"/>
          </a:p>
        </p:txBody>
      </p:sp>
      <p:sp>
        <p:nvSpPr>
          <p:cNvPr id="3" name="Content Placeholder 2"/>
          <p:cNvSpPr>
            <a:spLocks noGrp="1"/>
          </p:cNvSpPr>
          <p:nvPr>
            <p:ph idx="1"/>
          </p:nvPr>
        </p:nvSpPr>
        <p:spPr/>
        <p:txBody>
          <a:bodyPr/>
          <a:lstStyle/>
          <a:p>
            <a:r>
              <a:rPr lang="en-AU" dirty="0" smtClean="0"/>
              <a:t>A </a:t>
            </a:r>
            <a:r>
              <a:rPr lang="en-AU" dirty="0" smtClean="0"/>
              <a:t>large variety of combinations of traits in possible offspring due to </a:t>
            </a:r>
            <a:r>
              <a:rPr lang="en-AU" b="1" dirty="0" smtClean="0"/>
              <a:t>independent assortment</a:t>
            </a:r>
          </a:p>
          <a:p>
            <a:r>
              <a:rPr lang="en-AU" dirty="0" smtClean="0"/>
              <a:t>Independent assortment: each of the alleles of one gene may combine independently with each of the alleles of anther gene in a gamete.</a:t>
            </a:r>
          </a:p>
          <a:p>
            <a:r>
              <a:rPr lang="en-AU" dirty="0" smtClean="0"/>
              <a:t>See next slide for example</a:t>
            </a:r>
            <a:endParaRPr lang="en-AU" dirty="0"/>
          </a:p>
        </p:txBody>
      </p:sp>
    </p:spTree>
    <p:extLst>
      <p:ext uri="{BB962C8B-B14F-4D97-AF65-F5344CB8AC3E}">
        <p14:creationId xmlns:p14="http://schemas.microsoft.com/office/powerpoint/2010/main" val="20346501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3074" name="Picture 2" descr="http://www.vce.bioninja.com.au/_Media/dihybrid_cross_med.jpe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4" y="273188"/>
            <a:ext cx="9816930" cy="6550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1663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3752"/>
            <a:ext cx="8229600" cy="566936"/>
          </a:xfrm>
        </p:spPr>
        <p:txBody>
          <a:bodyPr>
            <a:normAutofit fontScale="90000"/>
          </a:bodyPr>
          <a:lstStyle/>
          <a:p>
            <a:r>
              <a:rPr lang="en-AU" dirty="0" err="1" smtClean="0"/>
              <a:t>Dihybrid</a:t>
            </a:r>
            <a:r>
              <a:rPr lang="en-AU" dirty="0" smtClean="0"/>
              <a:t> inheritance</a:t>
            </a:r>
            <a:endParaRPr lang="en-AU" dirty="0"/>
          </a:p>
        </p:txBody>
      </p:sp>
      <p:sp>
        <p:nvSpPr>
          <p:cNvPr id="3" name="Content Placeholder 2"/>
          <p:cNvSpPr>
            <a:spLocks noGrp="1"/>
          </p:cNvSpPr>
          <p:nvPr>
            <p:ph idx="1"/>
          </p:nvPr>
        </p:nvSpPr>
        <p:spPr/>
        <p:txBody>
          <a:bodyPr/>
          <a:lstStyle/>
          <a:p>
            <a:endParaRPr lang="en-AU"/>
          </a:p>
        </p:txBody>
      </p:sp>
      <p:pic>
        <p:nvPicPr>
          <p:cNvPr id="2050" name="Picture 2" descr="http://ibguides.com/images/10.2.1_dihybridcross.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6632"/>
            <a:ext cx="7920880" cy="6886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5944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Complete, Incomplete/Partial, Co-dominance</a:t>
            </a:r>
            <a:endParaRPr lang="en-US" dirty="0"/>
          </a:p>
        </p:txBody>
      </p:sp>
      <p:sp>
        <p:nvSpPr>
          <p:cNvPr id="3" name="Content Placeholder 2"/>
          <p:cNvSpPr>
            <a:spLocks noGrp="1"/>
          </p:cNvSpPr>
          <p:nvPr>
            <p:ph idx="1"/>
          </p:nvPr>
        </p:nvSpPr>
        <p:spPr/>
        <p:txBody>
          <a:bodyPr/>
          <a:lstStyle/>
          <a:p>
            <a:r>
              <a:rPr lang="en-US" dirty="0" smtClean="0"/>
              <a:t>Not all genes that are coded for are presented as Mendel had discovered them. He investigated </a:t>
            </a:r>
            <a:r>
              <a:rPr lang="en-US" b="1" dirty="0" smtClean="0"/>
              <a:t>complete dominance</a:t>
            </a:r>
            <a:r>
              <a:rPr lang="en-US" dirty="0" smtClean="0"/>
              <a:t> where one allele is dominant over another</a:t>
            </a:r>
          </a:p>
          <a:p>
            <a:r>
              <a:rPr lang="en-US" dirty="0" smtClean="0"/>
              <a:t>Inheritance however, is not as straight forward</a:t>
            </a:r>
            <a:endParaRPr lang="en-US" dirty="0"/>
          </a:p>
        </p:txBody>
      </p:sp>
    </p:spTree>
    <p:extLst>
      <p:ext uri="{BB962C8B-B14F-4D97-AF65-F5344CB8AC3E}">
        <p14:creationId xmlns:p14="http://schemas.microsoft.com/office/powerpoint/2010/main" val="1822945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Incomplete or Partial Dominance</a:t>
            </a:r>
            <a:endParaRPr lang="en-US" dirty="0"/>
          </a:p>
        </p:txBody>
      </p:sp>
      <p:sp>
        <p:nvSpPr>
          <p:cNvPr id="3" name="Content Placeholder 2"/>
          <p:cNvSpPr>
            <a:spLocks noGrp="1"/>
          </p:cNvSpPr>
          <p:nvPr>
            <p:ph idx="1"/>
          </p:nvPr>
        </p:nvSpPr>
        <p:spPr>
          <a:xfrm>
            <a:off x="457200" y="1600200"/>
            <a:ext cx="4114800" cy="4525963"/>
          </a:xfrm>
        </p:spPr>
        <p:txBody>
          <a:bodyPr/>
          <a:lstStyle/>
          <a:p>
            <a:r>
              <a:rPr lang="en-US" dirty="0" smtClean="0"/>
              <a:t>On trait is not completely dominant over the other </a:t>
            </a:r>
          </a:p>
          <a:p>
            <a:r>
              <a:rPr lang="en-US" dirty="0" smtClean="0"/>
              <a:t>EG Red Snapdragons (C</a:t>
            </a:r>
            <a:r>
              <a:rPr lang="en-US" baseline="30000" dirty="0" smtClean="0"/>
              <a:t>R</a:t>
            </a:r>
            <a:r>
              <a:rPr lang="en-US" dirty="0" smtClean="0"/>
              <a:t>) and white Snapdragons (C</a:t>
            </a:r>
            <a:r>
              <a:rPr lang="en-US" baseline="30000" dirty="0" smtClean="0"/>
              <a:t>W</a:t>
            </a:r>
            <a:r>
              <a:rPr lang="en-US" dirty="0" smtClean="0"/>
              <a:t>) breed together can create pink (C</a:t>
            </a:r>
            <a:r>
              <a:rPr lang="en-US" baseline="30000" dirty="0" smtClean="0"/>
              <a:t>R</a:t>
            </a:r>
            <a:r>
              <a:rPr lang="en-US" dirty="0" smtClean="0"/>
              <a:t>C</a:t>
            </a:r>
            <a:r>
              <a:rPr lang="en-US" baseline="30000" dirty="0" smtClean="0"/>
              <a:t>W</a:t>
            </a:r>
            <a:r>
              <a:rPr lang="en-US" dirty="0" smtClean="0"/>
              <a:t>)</a:t>
            </a:r>
            <a:endParaRPr lang="en-US" dirty="0"/>
          </a:p>
        </p:txBody>
      </p:sp>
      <p:pic>
        <p:nvPicPr>
          <p:cNvPr id="4" name="Picture 3"/>
          <p:cNvPicPr>
            <a:picLocks noChangeAspect="1"/>
          </p:cNvPicPr>
          <p:nvPr/>
        </p:nvPicPr>
        <p:blipFill>
          <a:blip r:embed="rId2"/>
          <a:stretch>
            <a:fillRect/>
          </a:stretch>
        </p:blipFill>
        <p:spPr>
          <a:xfrm>
            <a:off x="4897660" y="1700808"/>
            <a:ext cx="4229027" cy="4585692"/>
          </a:xfrm>
          <a:prstGeom prst="rect">
            <a:avLst/>
          </a:prstGeom>
        </p:spPr>
      </p:pic>
    </p:spTree>
    <p:extLst>
      <p:ext uri="{BB962C8B-B14F-4D97-AF65-F5344CB8AC3E}">
        <p14:creationId xmlns:p14="http://schemas.microsoft.com/office/powerpoint/2010/main" val="1392395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Codominance</a:t>
            </a:r>
            <a:endParaRPr lang="en-US" dirty="0"/>
          </a:p>
        </p:txBody>
      </p:sp>
      <p:sp>
        <p:nvSpPr>
          <p:cNvPr id="3" name="Content Placeholder 2"/>
          <p:cNvSpPr>
            <a:spLocks noGrp="1"/>
          </p:cNvSpPr>
          <p:nvPr>
            <p:ph idx="1"/>
          </p:nvPr>
        </p:nvSpPr>
        <p:spPr>
          <a:xfrm>
            <a:off x="457200" y="1600201"/>
            <a:ext cx="8229600" cy="1972815"/>
          </a:xfrm>
        </p:spPr>
        <p:txBody>
          <a:bodyPr>
            <a:normAutofit fontScale="92500" lnSpcReduction="10000"/>
          </a:bodyPr>
          <a:lstStyle/>
          <a:p>
            <a:r>
              <a:rPr lang="en-US" dirty="0" smtClean="0"/>
              <a:t>Both traits are dominant, therefor characteristics of both traits are displayed in phenotype.</a:t>
            </a:r>
          </a:p>
          <a:p>
            <a:r>
              <a:rPr lang="en-US" dirty="0" smtClean="0"/>
              <a:t>EG White cattle (C</a:t>
            </a:r>
            <a:r>
              <a:rPr lang="en-US" baseline="30000" dirty="0" smtClean="0"/>
              <a:t>W</a:t>
            </a:r>
            <a:r>
              <a:rPr lang="en-US" dirty="0" smtClean="0"/>
              <a:t>C</a:t>
            </a:r>
            <a:r>
              <a:rPr lang="en-US" baseline="30000" dirty="0" smtClean="0"/>
              <a:t>W</a:t>
            </a:r>
            <a:r>
              <a:rPr lang="en-US" dirty="0" smtClean="0"/>
              <a:t>) and Red cattle (C</a:t>
            </a:r>
            <a:r>
              <a:rPr lang="en-US" baseline="30000" dirty="0" smtClean="0"/>
              <a:t>R</a:t>
            </a:r>
            <a:r>
              <a:rPr lang="en-US" dirty="0" smtClean="0"/>
              <a:t>C</a:t>
            </a:r>
            <a:r>
              <a:rPr lang="en-US" baseline="30000" dirty="0" smtClean="0"/>
              <a:t>R</a:t>
            </a:r>
            <a:r>
              <a:rPr lang="en-US" dirty="0" smtClean="0"/>
              <a:t>) can result in Roan offspring (C</a:t>
            </a:r>
            <a:r>
              <a:rPr lang="en-US" baseline="30000" dirty="0" smtClean="0"/>
              <a:t>W</a:t>
            </a:r>
            <a:r>
              <a:rPr lang="en-US" dirty="0" smtClean="0"/>
              <a:t>C</a:t>
            </a:r>
            <a:r>
              <a:rPr lang="en-US" baseline="30000" dirty="0" smtClean="0"/>
              <a:t>R</a:t>
            </a:r>
            <a:r>
              <a:rPr lang="en-US" dirty="0" smtClean="0"/>
              <a:t>).</a:t>
            </a:r>
          </a:p>
          <a:p>
            <a:endParaRPr lang="en-US" dirty="0"/>
          </a:p>
        </p:txBody>
      </p:sp>
      <p:pic>
        <p:nvPicPr>
          <p:cNvPr id="4" name="Picture 3"/>
          <p:cNvPicPr>
            <a:picLocks noChangeAspect="1"/>
          </p:cNvPicPr>
          <p:nvPr/>
        </p:nvPicPr>
        <p:blipFill>
          <a:blip r:embed="rId2"/>
          <a:stretch>
            <a:fillRect/>
          </a:stretch>
        </p:blipFill>
        <p:spPr>
          <a:xfrm>
            <a:off x="2483768" y="3573016"/>
            <a:ext cx="4815226" cy="3251661"/>
          </a:xfrm>
          <a:prstGeom prst="rect">
            <a:avLst/>
          </a:prstGeom>
        </p:spPr>
      </p:pic>
    </p:spTree>
    <p:extLst>
      <p:ext uri="{BB962C8B-B14F-4D97-AF65-F5344CB8AC3E}">
        <p14:creationId xmlns:p14="http://schemas.microsoft.com/office/powerpoint/2010/main" val="1884675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dirty="0" smtClean="0"/>
              <a:t>Vocab</a:t>
            </a:r>
            <a:endParaRPr lang="en-US" dirty="0"/>
          </a:p>
        </p:txBody>
      </p:sp>
      <p:sp>
        <p:nvSpPr>
          <p:cNvPr id="3" name="Content Placeholder 2"/>
          <p:cNvSpPr>
            <a:spLocks noGrp="1"/>
          </p:cNvSpPr>
          <p:nvPr>
            <p:ph sz="half" idx="1"/>
          </p:nvPr>
        </p:nvSpPr>
        <p:spPr>
          <a:xfrm>
            <a:off x="457200" y="1268760"/>
            <a:ext cx="4038600" cy="4857403"/>
          </a:xfrm>
        </p:spPr>
        <p:txBody>
          <a:bodyPr>
            <a:normAutofit fontScale="85000" lnSpcReduction="20000"/>
          </a:bodyPr>
          <a:lstStyle/>
          <a:p>
            <a:r>
              <a:rPr lang="en-US" dirty="0" smtClean="0"/>
              <a:t>Genetics</a:t>
            </a:r>
          </a:p>
          <a:p>
            <a:r>
              <a:rPr lang="en-US" dirty="0" smtClean="0"/>
              <a:t>Bioinformatics</a:t>
            </a:r>
          </a:p>
          <a:p>
            <a:r>
              <a:rPr lang="en-US" dirty="0" smtClean="0"/>
              <a:t>Heredity</a:t>
            </a:r>
          </a:p>
          <a:p>
            <a:r>
              <a:rPr lang="en-US" dirty="0" smtClean="0"/>
              <a:t>Genes</a:t>
            </a:r>
          </a:p>
          <a:p>
            <a:r>
              <a:rPr lang="en-US" dirty="0" smtClean="0"/>
              <a:t>Karyotype</a:t>
            </a:r>
          </a:p>
          <a:p>
            <a:r>
              <a:rPr lang="en-US" dirty="0" smtClean="0"/>
              <a:t>Chromosome</a:t>
            </a:r>
          </a:p>
          <a:p>
            <a:r>
              <a:rPr lang="en-US" dirty="0" smtClean="0"/>
              <a:t>Homozygous</a:t>
            </a:r>
          </a:p>
          <a:p>
            <a:r>
              <a:rPr lang="en-US" dirty="0" smtClean="0"/>
              <a:t>Heterozygous</a:t>
            </a:r>
          </a:p>
          <a:p>
            <a:r>
              <a:rPr lang="en-US" dirty="0" smtClean="0"/>
              <a:t>Autosome</a:t>
            </a:r>
          </a:p>
          <a:p>
            <a:r>
              <a:rPr lang="en-US" dirty="0" err="1" smtClean="0"/>
              <a:t>Heterosome</a:t>
            </a:r>
            <a:endParaRPr lang="en-US" dirty="0" smtClean="0"/>
          </a:p>
          <a:p>
            <a:r>
              <a:rPr lang="en-US" dirty="0" smtClean="0"/>
              <a:t>Gamete</a:t>
            </a:r>
          </a:p>
          <a:p>
            <a:r>
              <a:rPr lang="en-US" dirty="0" smtClean="0"/>
              <a:t>Independent assortment</a:t>
            </a:r>
          </a:p>
        </p:txBody>
      </p:sp>
      <p:sp>
        <p:nvSpPr>
          <p:cNvPr id="4" name="Content Placeholder 3"/>
          <p:cNvSpPr>
            <a:spLocks noGrp="1"/>
          </p:cNvSpPr>
          <p:nvPr>
            <p:ph sz="half" idx="2"/>
          </p:nvPr>
        </p:nvSpPr>
        <p:spPr>
          <a:xfrm>
            <a:off x="4648200" y="1268760"/>
            <a:ext cx="4038600" cy="4857403"/>
          </a:xfrm>
        </p:spPr>
        <p:txBody>
          <a:bodyPr>
            <a:normAutofit fontScale="85000" lnSpcReduction="20000"/>
          </a:bodyPr>
          <a:lstStyle/>
          <a:p>
            <a:r>
              <a:rPr lang="en-US" dirty="0" smtClean="0"/>
              <a:t>Trait</a:t>
            </a:r>
          </a:p>
          <a:p>
            <a:r>
              <a:rPr lang="en-US" dirty="0" smtClean="0"/>
              <a:t>Locus/Loci</a:t>
            </a:r>
          </a:p>
          <a:p>
            <a:r>
              <a:rPr lang="en-US" dirty="0" smtClean="0"/>
              <a:t>Allele</a:t>
            </a:r>
          </a:p>
          <a:p>
            <a:r>
              <a:rPr lang="en-US" dirty="0" smtClean="0"/>
              <a:t>Pure-breeding</a:t>
            </a:r>
          </a:p>
          <a:p>
            <a:r>
              <a:rPr lang="en-US" dirty="0" smtClean="0"/>
              <a:t>Monohybrid</a:t>
            </a:r>
          </a:p>
          <a:p>
            <a:r>
              <a:rPr lang="en-US" dirty="0" smtClean="0"/>
              <a:t>Generation (P, F1, F2)</a:t>
            </a:r>
          </a:p>
          <a:p>
            <a:r>
              <a:rPr lang="en-US" dirty="0" smtClean="0"/>
              <a:t>Dominant</a:t>
            </a:r>
          </a:p>
          <a:p>
            <a:r>
              <a:rPr lang="en-US" dirty="0" smtClean="0"/>
              <a:t>Recessive</a:t>
            </a:r>
          </a:p>
          <a:p>
            <a:r>
              <a:rPr lang="en-US" dirty="0" smtClean="0"/>
              <a:t>Genotype</a:t>
            </a:r>
          </a:p>
          <a:p>
            <a:r>
              <a:rPr lang="en-US" dirty="0" smtClean="0"/>
              <a:t>Phenotype</a:t>
            </a:r>
          </a:p>
          <a:p>
            <a:r>
              <a:rPr lang="en-US" dirty="0" err="1" smtClean="0"/>
              <a:t>Dihybrid</a:t>
            </a:r>
            <a:endParaRPr lang="en-US" dirty="0" smtClean="0"/>
          </a:p>
          <a:p>
            <a:r>
              <a:rPr lang="en-US" dirty="0" smtClean="0"/>
              <a:t>Pedigree analysis</a:t>
            </a:r>
          </a:p>
          <a:p>
            <a:r>
              <a:rPr lang="en-US" dirty="0" smtClean="0"/>
              <a:t>Carrier</a:t>
            </a:r>
            <a:endParaRPr lang="en-US" dirty="0"/>
          </a:p>
        </p:txBody>
      </p:sp>
    </p:spTree>
    <p:extLst>
      <p:ext uri="{BB962C8B-B14F-4D97-AF65-F5344CB8AC3E}">
        <p14:creationId xmlns:p14="http://schemas.microsoft.com/office/powerpoint/2010/main" val="1508735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Incomplete dominance</a:t>
            </a:r>
            <a:endParaRPr lang="en-AU"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AU" dirty="0" smtClean="0">
                <a:latin typeface="Segoe UI Light" pitchFamily="34" charset="0"/>
              </a:rPr>
              <a:t>A </a:t>
            </a:r>
            <a:r>
              <a:rPr lang="en-AU" dirty="0">
                <a:latin typeface="Segoe UI Light" pitchFamily="34" charset="0"/>
              </a:rPr>
              <a:t>cross between a blue </a:t>
            </a:r>
            <a:r>
              <a:rPr lang="en-AU" dirty="0" err="1">
                <a:latin typeface="Segoe UI Light" pitchFamily="34" charset="0"/>
              </a:rPr>
              <a:t>blahblah</a:t>
            </a:r>
            <a:r>
              <a:rPr lang="en-AU" dirty="0">
                <a:latin typeface="Segoe UI Light" pitchFamily="34" charset="0"/>
              </a:rPr>
              <a:t> bird &amp; a white </a:t>
            </a:r>
            <a:r>
              <a:rPr lang="en-AU" dirty="0" err="1">
                <a:latin typeface="Segoe UI Light" pitchFamily="34" charset="0"/>
              </a:rPr>
              <a:t>blahblah</a:t>
            </a:r>
            <a:r>
              <a:rPr lang="en-AU" dirty="0">
                <a:latin typeface="Segoe UI Light" pitchFamily="34" charset="0"/>
              </a:rPr>
              <a:t> bird produces offspring that are silver. The </a:t>
            </a:r>
            <a:r>
              <a:rPr lang="en-AU" dirty="0" err="1">
                <a:latin typeface="Segoe UI Light" pitchFamily="34" charset="0"/>
              </a:rPr>
              <a:t>color</a:t>
            </a:r>
            <a:r>
              <a:rPr lang="en-AU" dirty="0">
                <a:latin typeface="Segoe UI Light" pitchFamily="34" charset="0"/>
              </a:rPr>
              <a:t> of </a:t>
            </a:r>
            <a:r>
              <a:rPr lang="en-AU" dirty="0" err="1">
                <a:latin typeface="Segoe UI Light" pitchFamily="34" charset="0"/>
              </a:rPr>
              <a:t>blahblah</a:t>
            </a:r>
            <a:r>
              <a:rPr lang="en-AU" dirty="0">
                <a:latin typeface="Segoe UI Light" pitchFamily="34" charset="0"/>
              </a:rPr>
              <a:t> birds is determined by just two alleles. </a:t>
            </a:r>
            <a:endParaRPr lang="en-AU" dirty="0" smtClean="0">
              <a:latin typeface="Segoe UI Light" pitchFamily="34" charset="0"/>
            </a:endParaRPr>
          </a:p>
          <a:p>
            <a:pPr marL="514350" indent="-514350">
              <a:buFont typeface="+mj-lt"/>
              <a:buAutoNum type="alphaLcParenR"/>
            </a:pPr>
            <a:r>
              <a:rPr lang="en-AU" dirty="0" smtClean="0">
                <a:latin typeface="Segoe UI Light" pitchFamily="34" charset="0"/>
              </a:rPr>
              <a:t>What </a:t>
            </a:r>
            <a:r>
              <a:rPr lang="en-AU" dirty="0">
                <a:latin typeface="Segoe UI Light" pitchFamily="34" charset="0"/>
              </a:rPr>
              <a:t>are the genotypes of the parent </a:t>
            </a:r>
            <a:r>
              <a:rPr lang="en-AU" dirty="0" err="1">
                <a:latin typeface="Segoe UI Light" pitchFamily="34" charset="0"/>
              </a:rPr>
              <a:t>blahblah</a:t>
            </a:r>
            <a:r>
              <a:rPr lang="en-AU" dirty="0">
                <a:latin typeface="Segoe UI Light" pitchFamily="34" charset="0"/>
              </a:rPr>
              <a:t> birds in the original cross? </a:t>
            </a:r>
            <a:endParaRPr lang="en-AU" dirty="0" smtClean="0">
              <a:latin typeface="Segoe UI Light" pitchFamily="34" charset="0"/>
            </a:endParaRPr>
          </a:p>
          <a:p>
            <a:pPr marL="514350" indent="-514350">
              <a:buFont typeface="+mj-lt"/>
              <a:buAutoNum type="alphaLcParenR"/>
            </a:pPr>
            <a:r>
              <a:rPr lang="en-AU" dirty="0" smtClean="0">
                <a:latin typeface="Segoe UI Light" pitchFamily="34" charset="0"/>
              </a:rPr>
              <a:t>What </a:t>
            </a:r>
            <a:r>
              <a:rPr lang="en-AU" dirty="0">
                <a:latin typeface="Segoe UI Light" pitchFamily="34" charset="0"/>
              </a:rPr>
              <a:t>is/are the genotype(s) of the silver offspring? </a:t>
            </a:r>
            <a:endParaRPr lang="en-AU" dirty="0" smtClean="0">
              <a:latin typeface="Segoe UI Light" pitchFamily="34" charset="0"/>
            </a:endParaRPr>
          </a:p>
          <a:p>
            <a:pPr marL="514350" indent="-514350">
              <a:buFont typeface="+mj-lt"/>
              <a:buAutoNum type="alphaLcParenR"/>
            </a:pPr>
            <a:r>
              <a:rPr lang="en-AU" dirty="0" smtClean="0">
                <a:latin typeface="Segoe UI Light" pitchFamily="34" charset="0"/>
              </a:rPr>
              <a:t>What </a:t>
            </a:r>
            <a:r>
              <a:rPr lang="en-AU" dirty="0">
                <a:latin typeface="Segoe UI Light" pitchFamily="34" charset="0"/>
              </a:rPr>
              <a:t>would be the phenotypic ratios of offspring produced by two silver </a:t>
            </a:r>
            <a:r>
              <a:rPr lang="en-AU" dirty="0" err="1">
                <a:latin typeface="Segoe UI Light" pitchFamily="34" charset="0"/>
              </a:rPr>
              <a:t>blahblah</a:t>
            </a:r>
            <a:r>
              <a:rPr lang="en-AU" dirty="0">
                <a:latin typeface="Segoe UI Light" pitchFamily="34" charset="0"/>
              </a:rPr>
              <a:t> birds? </a:t>
            </a:r>
            <a:endParaRPr lang="en-AU" dirty="0" smtClean="0">
              <a:latin typeface="Segoe UI Light" pitchFamily="34" charset="0"/>
            </a:endParaRPr>
          </a:p>
          <a:p>
            <a:pPr marL="0" indent="0">
              <a:buNone/>
            </a:pPr>
            <a:endParaRPr lang="en-AU" dirty="0" smtClean="0">
              <a:latin typeface="Segoe UI Light" pitchFamily="34" charset="0"/>
            </a:endParaRPr>
          </a:p>
          <a:p>
            <a:pPr marL="514350" indent="-514350">
              <a:buFont typeface="+mj-lt"/>
              <a:buAutoNum type="arabicPeriod" startAt="2"/>
            </a:pPr>
            <a:r>
              <a:rPr lang="en-AU" dirty="0" smtClean="0">
                <a:latin typeface="Segoe UI Light" pitchFamily="34" charset="0"/>
              </a:rPr>
              <a:t>The </a:t>
            </a:r>
            <a:r>
              <a:rPr lang="en-AU" dirty="0" err="1">
                <a:latin typeface="Segoe UI Light" pitchFamily="34" charset="0"/>
              </a:rPr>
              <a:t>color</a:t>
            </a:r>
            <a:r>
              <a:rPr lang="en-AU" dirty="0">
                <a:latin typeface="Segoe UI Light" pitchFamily="34" charset="0"/>
              </a:rPr>
              <a:t> of fruit for plant "X" is determined by two alleles. When two plants with orange fruits are crossed the following phenotypic ratios are present in the offspring: 25% red fruit, 50% orange fruit, 25% yellow fruit. What are the genotypes of the parent orange-fruited plants?</a:t>
            </a:r>
          </a:p>
          <a:p>
            <a:endParaRPr lang="en-AU" dirty="0"/>
          </a:p>
        </p:txBody>
      </p:sp>
    </p:spTree>
    <p:extLst>
      <p:ext uri="{BB962C8B-B14F-4D97-AF65-F5344CB8AC3E}">
        <p14:creationId xmlns:p14="http://schemas.microsoft.com/office/powerpoint/2010/main" val="303202437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Multiple Alleles</a:t>
            </a:r>
            <a:endParaRPr lang="en-AU" dirty="0"/>
          </a:p>
        </p:txBody>
      </p:sp>
      <p:sp>
        <p:nvSpPr>
          <p:cNvPr id="3" name="Content Placeholder 2"/>
          <p:cNvSpPr>
            <a:spLocks noGrp="1"/>
          </p:cNvSpPr>
          <p:nvPr>
            <p:ph idx="1"/>
          </p:nvPr>
        </p:nvSpPr>
        <p:spPr>
          <a:xfrm>
            <a:off x="539552" y="1196752"/>
            <a:ext cx="8229600" cy="5472608"/>
          </a:xfrm>
        </p:spPr>
        <p:txBody>
          <a:bodyPr>
            <a:normAutofit fontScale="92500" lnSpcReduction="20000"/>
          </a:bodyPr>
          <a:lstStyle/>
          <a:p>
            <a:r>
              <a:rPr lang="en-AU" dirty="0" smtClean="0"/>
              <a:t>More than two types for a gene.</a:t>
            </a:r>
          </a:p>
          <a:p>
            <a:r>
              <a:rPr lang="en-AU" dirty="0" err="1" smtClean="0"/>
              <a:t>Eg</a:t>
            </a:r>
            <a:r>
              <a:rPr lang="en-AU" dirty="0" smtClean="0"/>
              <a:t> Blood types  humans can have the alleles I</a:t>
            </a:r>
            <a:r>
              <a:rPr lang="en-AU" baseline="30000" dirty="0" smtClean="0"/>
              <a:t>A</a:t>
            </a:r>
            <a:r>
              <a:rPr lang="en-AU" dirty="0" smtClean="0"/>
              <a:t>, I</a:t>
            </a:r>
            <a:r>
              <a:rPr lang="en-AU" baseline="30000" dirty="0" smtClean="0"/>
              <a:t>B </a:t>
            </a:r>
            <a:r>
              <a:rPr lang="en-AU" dirty="0" smtClean="0"/>
              <a:t>or I</a:t>
            </a:r>
            <a:endParaRPr lang="en-AU" dirty="0"/>
          </a:p>
          <a:p>
            <a:r>
              <a:rPr lang="en-AU" dirty="0" smtClean="0"/>
              <a:t>I</a:t>
            </a:r>
            <a:r>
              <a:rPr lang="en-AU" baseline="30000" dirty="0" smtClean="0"/>
              <a:t>A</a:t>
            </a:r>
            <a:r>
              <a:rPr lang="en-AU" dirty="0" smtClean="0"/>
              <a:t>, I</a:t>
            </a:r>
            <a:r>
              <a:rPr lang="en-AU" baseline="30000" dirty="0" smtClean="0"/>
              <a:t>B</a:t>
            </a:r>
            <a:r>
              <a:rPr lang="en-AU" dirty="0" smtClean="0"/>
              <a:t> are </a:t>
            </a:r>
            <a:r>
              <a:rPr lang="en-AU" dirty="0" err="1" smtClean="0"/>
              <a:t>Codominant</a:t>
            </a:r>
            <a:r>
              <a:rPr lang="en-AU" dirty="0" smtClean="0"/>
              <a:t> genes code for particular antigens on the surface of red blood cells.</a:t>
            </a:r>
          </a:p>
          <a:p>
            <a:r>
              <a:rPr lang="en-AU" dirty="0" err="1" smtClean="0"/>
              <a:t>i</a:t>
            </a:r>
            <a:r>
              <a:rPr lang="en-AU" dirty="0" smtClean="0"/>
              <a:t> is recessive to both other types. It does not code for an antigen. This can also be called O blood group.</a:t>
            </a:r>
          </a:p>
          <a:p>
            <a:r>
              <a:rPr lang="en-AU" dirty="0" smtClean="0"/>
              <a:t>Find the possible blood types of offspring with</a:t>
            </a:r>
            <a:r>
              <a:rPr lang="en-AU" dirty="0"/>
              <a:t> </a:t>
            </a:r>
            <a:r>
              <a:rPr lang="en-AU" dirty="0" smtClean="0"/>
              <a:t>parents:</a:t>
            </a:r>
          </a:p>
          <a:p>
            <a:pPr lvl="1"/>
            <a:r>
              <a:rPr lang="en-AU" dirty="0" smtClean="0"/>
              <a:t>AB x AA</a:t>
            </a:r>
          </a:p>
          <a:p>
            <a:pPr lvl="1"/>
            <a:r>
              <a:rPr lang="en-AU" dirty="0" smtClean="0"/>
              <a:t>AB x ii</a:t>
            </a:r>
          </a:p>
          <a:p>
            <a:pPr lvl="1"/>
            <a:r>
              <a:rPr lang="en-AU" smtClean="0"/>
              <a:t>AA x BO</a:t>
            </a:r>
            <a:endParaRPr lang="en-AU" dirty="0" smtClean="0"/>
          </a:p>
        </p:txBody>
      </p:sp>
    </p:spTree>
    <p:extLst>
      <p:ext uri="{BB962C8B-B14F-4D97-AF65-F5344CB8AC3E}">
        <p14:creationId xmlns:p14="http://schemas.microsoft.com/office/powerpoint/2010/main" val="38270128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Blood types Practice questions</a:t>
            </a:r>
            <a:endParaRPr lang="en-AU" dirty="0"/>
          </a:p>
        </p:txBody>
      </p:sp>
      <p:sp>
        <p:nvSpPr>
          <p:cNvPr id="3" name="Content Placeholder 2"/>
          <p:cNvSpPr>
            <a:spLocks noGrp="1"/>
          </p:cNvSpPr>
          <p:nvPr>
            <p:ph idx="1"/>
          </p:nvPr>
        </p:nvSpPr>
        <p:spPr/>
        <p:txBody>
          <a:bodyPr>
            <a:normAutofit fontScale="92500" lnSpcReduction="20000"/>
          </a:bodyPr>
          <a:lstStyle/>
          <a:p>
            <a:r>
              <a:rPr lang="en-AU" dirty="0" smtClean="0"/>
              <a:t>A man with Type O blood marries a woman with heterozygous Type A blood. What are the possible phenotypes of the children</a:t>
            </a:r>
          </a:p>
          <a:p>
            <a:r>
              <a:rPr lang="en-AU" dirty="0" smtClean="0"/>
              <a:t>A wealthy couple is killed when their yacht is sunk by a hurricane. They leave an estate of 5 million dollars. Six months after their death a man claims he is their long lost son. The man claiming to be </a:t>
            </a:r>
            <a:r>
              <a:rPr lang="en-AU" smtClean="0"/>
              <a:t>their son </a:t>
            </a:r>
            <a:r>
              <a:rPr lang="en-AU" dirty="0" smtClean="0"/>
              <a:t>has blood type A. The wealthy man is type A and his wife is type O. You are the judge. What do you do with the $5,000,000</a:t>
            </a:r>
          </a:p>
          <a:p>
            <a:endParaRPr lang="en-AU" dirty="0"/>
          </a:p>
        </p:txBody>
      </p:sp>
    </p:spTree>
    <p:extLst>
      <p:ext uri="{BB962C8B-B14F-4D97-AF65-F5344CB8AC3E}">
        <p14:creationId xmlns:p14="http://schemas.microsoft.com/office/powerpoint/2010/main" val="40169628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Lethal Alleles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07965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a:t>Mr</a:t>
            </a:r>
            <a:r>
              <a:rPr lang="en-US" dirty="0"/>
              <a:t> Lewis has a genetic mutation, none of his direct family have this trait however. Neither do his grandparents on either side of his family. His father’s sister does though, as do both of her children one male one female. Where does it come from?</a:t>
            </a:r>
          </a:p>
          <a:p>
            <a:endParaRPr lang="en-US" dirty="0"/>
          </a:p>
        </p:txBody>
      </p:sp>
    </p:spTree>
    <p:extLst>
      <p:ext uri="{BB962C8B-B14F-4D97-AF65-F5344CB8AC3E}">
        <p14:creationId xmlns:p14="http://schemas.microsoft.com/office/powerpoint/2010/main" val="474085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Pedigrees</a:t>
            </a:r>
            <a:endParaRPr lang="en-US" dirty="0"/>
          </a:p>
        </p:txBody>
      </p:sp>
      <p:sp>
        <p:nvSpPr>
          <p:cNvPr id="3" name="Content Placeholder 2"/>
          <p:cNvSpPr>
            <a:spLocks noGrp="1"/>
          </p:cNvSpPr>
          <p:nvPr>
            <p:ph idx="1"/>
          </p:nvPr>
        </p:nvSpPr>
        <p:spPr/>
        <p:txBody>
          <a:bodyPr/>
          <a:lstStyle/>
          <a:p>
            <a:r>
              <a:rPr lang="en-US" dirty="0" smtClean="0"/>
              <a:t>Allow us to trace back patterns of inheritance for particular traits.</a:t>
            </a:r>
          </a:p>
          <a:p>
            <a:r>
              <a:rPr lang="en-US" dirty="0" smtClean="0"/>
              <a:t>Individuals in a pedigree can be </a:t>
            </a:r>
            <a:r>
              <a:rPr lang="en-US" dirty="0" err="1" smtClean="0"/>
              <a:t>analysed</a:t>
            </a:r>
            <a:r>
              <a:rPr lang="en-US" dirty="0" smtClean="0"/>
              <a:t> as </a:t>
            </a:r>
            <a:r>
              <a:rPr lang="en-US" b="1" dirty="0" smtClean="0"/>
              <a:t>Autosomal</a:t>
            </a:r>
            <a:r>
              <a:rPr lang="en-US" dirty="0" smtClean="0"/>
              <a:t> or </a:t>
            </a:r>
            <a:r>
              <a:rPr lang="en-US" b="1" dirty="0" smtClean="0"/>
              <a:t>Sex-(X)-Linked Inheritance</a:t>
            </a:r>
            <a:endParaRPr lang="en-US" b="1" dirty="0"/>
          </a:p>
        </p:txBody>
      </p:sp>
    </p:spTree>
    <p:extLst>
      <p:ext uri="{BB962C8B-B14F-4D97-AF65-F5344CB8AC3E}">
        <p14:creationId xmlns:p14="http://schemas.microsoft.com/office/powerpoint/2010/main" val="753906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Pedigree Symbols and meaning</a:t>
            </a:r>
            <a:endParaRPr lang="en-AU" dirty="0"/>
          </a:p>
        </p:txBody>
      </p:sp>
      <p:pic>
        <p:nvPicPr>
          <p:cNvPr id="2050" name="Picture 2" descr="http://carrier.pbworks.com/f/pedigreeSymbols.jpg">
            <a:hlinkClick r:id="rId2"/>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257835"/>
            <a:ext cx="7770995" cy="548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6642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Autosomal Recessive and Autosomal Dominant</a:t>
            </a:r>
            <a:endParaRPr lang="en-US" dirty="0"/>
          </a:p>
        </p:txBody>
      </p:sp>
      <p:sp>
        <p:nvSpPr>
          <p:cNvPr id="3" name="Content Placeholder 2"/>
          <p:cNvSpPr>
            <a:spLocks noGrp="1"/>
          </p:cNvSpPr>
          <p:nvPr>
            <p:ph idx="1"/>
          </p:nvPr>
        </p:nvSpPr>
        <p:spPr/>
        <p:txBody>
          <a:bodyPr/>
          <a:lstStyle/>
          <a:p>
            <a:r>
              <a:rPr lang="en-US" dirty="0" smtClean="0"/>
              <a:t>Some traits need to be present in an individual as homozygous recessive for them to appear in their phenotype – autosomal recessive</a:t>
            </a:r>
          </a:p>
          <a:p>
            <a:r>
              <a:rPr lang="en-US" dirty="0" smtClean="0"/>
              <a:t>Heterozygous individuals are called carriers</a:t>
            </a:r>
          </a:p>
          <a:p>
            <a:r>
              <a:rPr lang="en-US" dirty="0" smtClean="0"/>
              <a:t>Traits that are autosomal dominant are expressed when minimum of 1 allele is present in genotype</a:t>
            </a:r>
            <a:endParaRPr lang="en-US" dirty="0"/>
          </a:p>
        </p:txBody>
      </p:sp>
    </p:spTree>
    <p:extLst>
      <p:ext uri="{BB962C8B-B14F-4D97-AF65-F5344CB8AC3E}">
        <p14:creationId xmlns:p14="http://schemas.microsoft.com/office/powerpoint/2010/main" val="3876437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ansfield.ohio-state.edu/~sabedon/074ped.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04900"/>
            <a:ext cx="428625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251520" y="260648"/>
            <a:ext cx="8229600" cy="1684784"/>
          </a:xfrm>
        </p:spPr>
        <p:txBody>
          <a:bodyPr>
            <a:normAutofit fontScale="92500" lnSpcReduction="20000"/>
          </a:bodyPr>
          <a:lstStyle/>
          <a:p>
            <a:pPr marL="0" indent="0">
              <a:buNone/>
            </a:pPr>
            <a:r>
              <a:rPr lang="en-AU" dirty="0" smtClean="0"/>
              <a:t>Shaded indicates that the individual expresses the disease ‘Sickle Celled Anaemia’</a:t>
            </a:r>
          </a:p>
          <a:p>
            <a:pPr marL="0" indent="0">
              <a:buNone/>
            </a:pPr>
            <a:r>
              <a:rPr lang="en-AU" dirty="0" smtClean="0"/>
              <a:t/>
            </a:r>
            <a:br>
              <a:rPr lang="en-AU" dirty="0" smtClean="0"/>
            </a:br>
            <a:endParaRPr lang="en-AU" dirty="0"/>
          </a:p>
        </p:txBody>
      </p:sp>
      <p:sp>
        <p:nvSpPr>
          <p:cNvPr id="7" name="TextBox 6"/>
          <p:cNvSpPr txBox="1"/>
          <p:nvPr/>
        </p:nvSpPr>
        <p:spPr>
          <a:xfrm>
            <a:off x="4825802" y="1363990"/>
            <a:ext cx="4210694" cy="3139321"/>
          </a:xfrm>
          <a:prstGeom prst="rect">
            <a:avLst/>
          </a:prstGeom>
          <a:noFill/>
        </p:spPr>
        <p:txBody>
          <a:bodyPr wrap="square" rtlCol="0">
            <a:spAutoFit/>
          </a:bodyPr>
          <a:lstStyle/>
          <a:p>
            <a:pPr marL="342900" indent="-342900">
              <a:buAutoNum type="arabicPeriod"/>
            </a:pPr>
            <a:r>
              <a:rPr lang="en-AU" dirty="0" smtClean="0"/>
              <a:t>Is the disease dominant or recessive? How can you tell?</a:t>
            </a:r>
          </a:p>
          <a:p>
            <a:pPr marL="342900" indent="-342900">
              <a:buAutoNum type="arabicPeriod"/>
            </a:pPr>
            <a:r>
              <a:rPr lang="en-AU" dirty="0" smtClean="0"/>
              <a:t>Will any individuals be carriers? What does this mean?</a:t>
            </a:r>
          </a:p>
          <a:p>
            <a:pPr marL="342900" indent="-342900">
              <a:buAutoNum type="arabicPeriod"/>
            </a:pPr>
            <a:r>
              <a:rPr lang="en-AU" dirty="0" smtClean="0"/>
              <a:t>Find the genotypes of all individuals in the pedigree</a:t>
            </a:r>
          </a:p>
          <a:p>
            <a:pPr marL="342900" indent="-342900">
              <a:buAutoNum type="arabicPeriod"/>
            </a:pPr>
            <a:r>
              <a:rPr lang="en-AU" dirty="0" smtClean="0"/>
              <a:t>Find the chance of any children inheriting the disease if a male in the f3 generation married and had children with a female who was a sufferer of sickle cell anaemia.</a:t>
            </a:r>
            <a:endParaRPr lang="en-AU" dirty="0"/>
          </a:p>
        </p:txBody>
      </p:sp>
    </p:spTree>
    <p:extLst>
      <p:ext uri="{BB962C8B-B14F-4D97-AF65-F5344CB8AC3E}">
        <p14:creationId xmlns:p14="http://schemas.microsoft.com/office/powerpoint/2010/main" val="80451392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994122"/>
          </a:xfrm>
        </p:spPr>
        <p:txBody>
          <a:bodyPr>
            <a:noAutofit/>
          </a:bodyPr>
          <a:lstStyle/>
          <a:p>
            <a:r>
              <a:rPr lang="en-AU" sz="3600" dirty="0" smtClean="0"/>
              <a:t>Given that this is an autosomal dominant disease, find the genotypes of all individuals.</a:t>
            </a:r>
            <a:endParaRPr lang="en-AU" sz="3600" dirty="0"/>
          </a:p>
        </p:txBody>
      </p:sp>
      <p:sp>
        <p:nvSpPr>
          <p:cNvPr id="3" name="Content Placeholder 2"/>
          <p:cNvSpPr>
            <a:spLocks noGrp="1"/>
          </p:cNvSpPr>
          <p:nvPr>
            <p:ph idx="1"/>
          </p:nvPr>
        </p:nvSpPr>
        <p:spPr/>
        <p:txBody>
          <a:bodyPr/>
          <a:lstStyle/>
          <a:p>
            <a:endParaRPr lang="en-AU" dirty="0"/>
          </a:p>
        </p:txBody>
      </p:sp>
      <p:pic>
        <p:nvPicPr>
          <p:cNvPr id="1026" name="Picture 2" descr="http://www.uic.edu/classes/bms/bms655/gfx/pedigree1.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00808"/>
            <a:ext cx="6289705"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0653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DNA Replication</a:t>
            </a:r>
            <a:endParaRPr lang="en-AU" dirty="0"/>
          </a:p>
        </p:txBody>
      </p:sp>
      <p:sp>
        <p:nvSpPr>
          <p:cNvPr id="3" name="Content Placeholder 2"/>
          <p:cNvSpPr>
            <a:spLocks noGrp="1"/>
          </p:cNvSpPr>
          <p:nvPr>
            <p:ph idx="1"/>
          </p:nvPr>
        </p:nvSpPr>
        <p:spPr/>
        <p:txBody>
          <a:bodyPr/>
          <a:lstStyle/>
          <a:p>
            <a:r>
              <a:rPr lang="en-AU" dirty="0" smtClean="0"/>
              <a:t>See Crash Course Biology</a:t>
            </a:r>
          </a:p>
          <a:p>
            <a:r>
              <a:rPr lang="en-AU" dirty="0" smtClean="0">
                <a:hlinkClick r:id="rId2"/>
              </a:rPr>
              <a:t>Class quiz:</a:t>
            </a:r>
          </a:p>
          <a:p>
            <a:r>
              <a:rPr lang="en-AU" dirty="0" smtClean="0">
                <a:hlinkClick r:id="rId2"/>
              </a:rPr>
              <a:t>http</a:t>
            </a:r>
            <a:r>
              <a:rPr lang="en-AU" dirty="0">
                <a:hlinkClick r:id="rId2"/>
              </a:rPr>
              <a:t>://</a:t>
            </a:r>
            <a:r>
              <a:rPr lang="en-AU" dirty="0" smtClean="0">
                <a:hlinkClick r:id="rId2"/>
              </a:rPr>
              <a:t>www.hartnell.edu/tutorials/biology/dnareplicationquiz/dnareplicationquiz1.html</a:t>
            </a:r>
            <a:r>
              <a:rPr lang="en-AU" dirty="0" smtClean="0"/>
              <a:t> </a:t>
            </a:r>
            <a:endParaRPr lang="en-AU" dirty="0"/>
          </a:p>
        </p:txBody>
      </p:sp>
      <p:pic>
        <p:nvPicPr>
          <p:cNvPr id="4" name="Picture 3"/>
          <p:cNvPicPr>
            <a:picLocks noChangeAspect="1"/>
          </p:cNvPicPr>
          <p:nvPr/>
        </p:nvPicPr>
        <p:blipFill>
          <a:blip r:embed="rId3"/>
          <a:stretch>
            <a:fillRect/>
          </a:stretch>
        </p:blipFill>
        <p:spPr>
          <a:xfrm>
            <a:off x="0" y="330200"/>
            <a:ext cx="9144000" cy="6177389"/>
          </a:xfrm>
          <a:prstGeom prst="rect">
            <a:avLst/>
          </a:prstGeom>
        </p:spPr>
      </p:pic>
    </p:spTree>
    <p:extLst>
      <p:ext uri="{BB962C8B-B14F-4D97-AF65-F5344CB8AC3E}">
        <p14:creationId xmlns:p14="http://schemas.microsoft.com/office/powerpoint/2010/main" val="298194330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X-linked Dominant or Recessive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When alleles for traits are found on the X-chromosome they are </a:t>
            </a:r>
            <a:r>
              <a:rPr lang="en-US" b="1" dirty="0" smtClean="0"/>
              <a:t>sex-linked </a:t>
            </a:r>
            <a:r>
              <a:rPr lang="en-US" dirty="0" smtClean="0"/>
              <a:t>or </a:t>
            </a:r>
            <a:r>
              <a:rPr lang="en-US" b="1" dirty="0" smtClean="0"/>
              <a:t>x-linked</a:t>
            </a:r>
            <a:endParaRPr lang="en-US" dirty="0" smtClean="0"/>
          </a:p>
          <a:p>
            <a:r>
              <a:rPr lang="en-US" dirty="0" smtClean="0"/>
              <a:t>Females can be heterozygous carriers of x-linked recessive traits or homozygous for the trait</a:t>
            </a:r>
          </a:p>
          <a:p>
            <a:r>
              <a:rPr lang="en-US" dirty="0" smtClean="0"/>
              <a:t>Males can only have or not have recessive traits – only 1 X-chromosome</a:t>
            </a:r>
          </a:p>
          <a:p>
            <a:r>
              <a:rPr lang="en-US" dirty="0" smtClean="0"/>
              <a:t>X-linked dominant traits – same as autosomal for females and same as above for males</a:t>
            </a:r>
          </a:p>
          <a:p>
            <a:r>
              <a:rPr lang="en-US" dirty="0" smtClean="0"/>
              <a:t>Sons cannot receive x-linked traits from father – need to receive Y-chromosome from father.</a:t>
            </a:r>
            <a:endParaRPr lang="en-US" dirty="0"/>
          </a:p>
        </p:txBody>
      </p:sp>
    </p:spTree>
    <p:extLst>
      <p:ext uri="{BB962C8B-B14F-4D97-AF65-F5344CB8AC3E}">
        <p14:creationId xmlns:p14="http://schemas.microsoft.com/office/powerpoint/2010/main" val="1964315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rc.carleton.edu/images/sp/pkal/mnscu/activities/pedigree_pic.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692696"/>
            <a:ext cx="8064896" cy="58912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116632"/>
            <a:ext cx="7056784" cy="523220"/>
          </a:xfrm>
          <a:prstGeom prst="rect">
            <a:avLst/>
          </a:prstGeom>
          <a:noFill/>
        </p:spPr>
        <p:txBody>
          <a:bodyPr wrap="square" rtlCol="0">
            <a:spAutoFit/>
          </a:bodyPr>
          <a:lstStyle/>
          <a:p>
            <a:r>
              <a:rPr lang="en-AU" sz="2800" dirty="0" smtClean="0"/>
              <a:t>British Monarchy Pedigree for Haemophilia</a:t>
            </a:r>
            <a:endParaRPr lang="en-AU" sz="2800" dirty="0"/>
          </a:p>
        </p:txBody>
      </p:sp>
      <p:sp>
        <p:nvSpPr>
          <p:cNvPr id="5" name="TextBox 4"/>
          <p:cNvSpPr txBox="1"/>
          <p:nvPr/>
        </p:nvSpPr>
        <p:spPr>
          <a:xfrm>
            <a:off x="7020272" y="44624"/>
            <a:ext cx="2160240" cy="3139321"/>
          </a:xfrm>
          <a:prstGeom prst="rect">
            <a:avLst/>
          </a:prstGeom>
          <a:noFill/>
        </p:spPr>
        <p:txBody>
          <a:bodyPr wrap="square" rtlCol="0">
            <a:spAutoFit/>
          </a:bodyPr>
          <a:lstStyle/>
          <a:p>
            <a:pPr marL="285750" indent="-285750">
              <a:buFont typeface="Arial" pitchFamily="34" charset="0"/>
              <a:buChar char="•"/>
            </a:pPr>
            <a:r>
              <a:rPr lang="en-AU" dirty="0" smtClean="0"/>
              <a:t>Is this dominant or recessive?</a:t>
            </a:r>
          </a:p>
          <a:p>
            <a:pPr marL="285750" indent="-285750">
              <a:buFont typeface="Arial" pitchFamily="34" charset="0"/>
              <a:buChar char="•"/>
            </a:pPr>
            <a:r>
              <a:rPr lang="en-AU" dirty="0" smtClean="0"/>
              <a:t>How do you know?</a:t>
            </a:r>
          </a:p>
          <a:p>
            <a:pPr marL="285750" indent="-285750">
              <a:buFont typeface="Arial" pitchFamily="34" charset="0"/>
              <a:buChar char="•"/>
            </a:pPr>
            <a:r>
              <a:rPr lang="en-AU" dirty="0" smtClean="0"/>
              <a:t>Who is affected the most by this disease?</a:t>
            </a:r>
          </a:p>
          <a:p>
            <a:pPr marL="285750" indent="-285750">
              <a:buFont typeface="Arial" pitchFamily="34" charset="0"/>
              <a:buChar char="•"/>
            </a:pPr>
            <a:r>
              <a:rPr lang="en-AU" dirty="0" smtClean="0"/>
              <a:t>Why aren’t there any male carriers of this disease?</a:t>
            </a:r>
          </a:p>
          <a:p>
            <a:pPr marL="285750" indent="-285750">
              <a:buFont typeface="Arial" pitchFamily="34" charset="0"/>
              <a:buChar char="•"/>
            </a:pPr>
            <a:endParaRPr lang="en-AU" dirty="0"/>
          </a:p>
        </p:txBody>
      </p:sp>
    </p:spTree>
    <p:extLst>
      <p:ext uri="{BB962C8B-B14F-4D97-AF65-F5344CB8AC3E}">
        <p14:creationId xmlns:p14="http://schemas.microsoft.com/office/powerpoint/2010/main" val="32056921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Chromosomal Structure</a:t>
            </a:r>
            <a:endParaRPr lang="en-US" dirty="0"/>
          </a:p>
        </p:txBody>
      </p:sp>
      <p:sp>
        <p:nvSpPr>
          <p:cNvPr id="3" name="Content Placeholder 2"/>
          <p:cNvSpPr>
            <a:spLocks noGrp="1"/>
          </p:cNvSpPr>
          <p:nvPr>
            <p:ph idx="1"/>
          </p:nvPr>
        </p:nvSpPr>
        <p:spPr>
          <a:xfrm>
            <a:off x="457200" y="1600200"/>
            <a:ext cx="4042792" cy="4525963"/>
          </a:xfrm>
        </p:spPr>
        <p:txBody>
          <a:bodyPr>
            <a:normAutofit fontScale="85000" lnSpcReduction="10000"/>
          </a:bodyPr>
          <a:lstStyle/>
          <a:p>
            <a:r>
              <a:rPr lang="en-US" dirty="0" smtClean="0"/>
              <a:t>DNA is packaged into tightly tangled chromatin</a:t>
            </a:r>
          </a:p>
          <a:p>
            <a:r>
              <a:rPr lang="en-US" dirty="0" smtClean="0"/>
              <a:t>During nuclear division, DNA appears as double structures coiled around histone proteins and linked at the centromere</a:t>
            </a:r>
          </a:p>
          <a:p>
            <a:r>
              <a:rPr lang="en-US" dirty="0" smtClean="0"/>
              <a:t>Chromosomes are only visible during cell division when stained.</a:t>
            </a:r>
          </a:p>
          <a:p>
            <a:endParaRPr lang="en-US" dirty="0"/>
          </a:p>
        </p:txBody>
      </p:sp>
      <p:pic>
        <p:nvPicPr>
          <p:cNvPr id="4" name="Picture 3"/>
          <p:cNvPicPr>
            <a:picLocks noChangeAspect="1"/>
          </p:cNvPicPr>
          <p:nvPr/>
        </p:nvPicPr>
        <p:blipFill>
          <a:blip r:embed="rId2"/>
          <a:stretch>
            <a:fillRect/>
          </a:stretch>
        </p:blipFill>
        <p:spPr>
          <a:xfrm>
            <a:off x="4583003" y="1772816"/>
            <a:ext cx="4544053" cy="3408040"/>
          </a:xfrm>
          <a:prstGeom prst="rect">
            <a:avLst/>
          </a:prstGeom>
        </p:spPr>
      </p:pic>
    </p:spTree>
    <p:extLst>
      <p:ext uri="{BB962C8B-B14F-4D97-AF65-F5344CB8AC3E}">
        <p14:creationId xmlns:p14="http://schemas.microsoft.com/office/powerpoint/2010/main" val="8398833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Chromosomal Structure</a:t>
            </a:r>
          </a:p>
        </p:txBody>
      </p:sp>
      <p:sp>
        <p:nvSpPr>
          <p:cNvPr id="3" name="Content Placeholder 2"/>
          <p:cNvSpPr>
            <a:spLocks noGrp="1"/>
          </p:cNvSpPr>
          <p:nvPr>
            <p:ph idx="1"/>
          </p:nvPr>
        </p:nvSpPr>
        <p:spPr>
          <a:xfrm>
            <a:off x="4572000" y="1600200"/>
            <a:ext cx="4114800" cy="4525963"/>
          </a:xfrm>
        </p:spPr>
        <p:txBody>
          <a:bodyPr>
            <a:normAutofit fontScale="92500"/>
          </a:bodyPr>
          <a:lstStyle/>
          <a:p>
            <a:r>
              <a:rPr lang="en-US" dirty="0" smtClean="0"/>
              <a:t>Chromosomes consist of segments that code for particular genes – the location of a gene segment is a locus (loci = plural)</a:t>
            </a:r>
          </a:p>
          <a:p>
            <a:r>
              <a:rPr lang="en-US" dirty="0" smtClean="0"/>
              <a:t>Sister chromatids will have the same loci as each other</a:t>
            </a:r>
          </a:p>
          <a:p>
            <a:endParaRPr lang="en-US" dirty="0"/>
          </a:p>
        </p:txBody>
      </p:sp>
      <p:pic>
        <p:nvPicPr>
          <p:cNvPr id="7" name="Picture 6"/>
          <p:cNvPicPr>
            <a:picLocks noChangeAspect="1"/>
          </p:cNvPicPr>
          <p:nvPr/>
        </p:nvPicPr>
        <p:blipFill rotWithShape="1">
          <a:blip r:embed="rId2"/>
          <a:srcRect t="8933"/>
          <a:stretch/>
        </p:blipFill>
        <p:spPr>
          <a:xfrm>
            <a:off x="0" y="1700808"/>
            <a:ext cx="4630934" cy="3354904"/>
          </a:xfrm>
          <a:prstGeom prst="rect">
            <a:avLst/>
          </a:prstGeom>
        </p:spPr>
      </p:pic>
    </p:spTree>
    <p:extLst>
      <p:ext uri="{BB962C8B-B14F-4D97-AF65-F5344CB8AC3E}">
        <p14:creationId xmlns:p14="http://schemas.microsoft.com/office/powerpoint/2010/main" val="21888121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Chromosomal Structure</a:t>
            </a:r>
          </a:p>
        </p:txBody>
      </p:sp>
      <p:sp>
        <p:nvSpPr>
          <p:cNvPr id="3" name="Content Placeholder 2"/>
          <p:cNvSpPr>
            <a:spLocks noGrp="1"/>
          </p:cNvSpPr>
          <p:nvPr>
            <p:ph idx="1"/>
          </p:nvPr>
        </p:nvSpPr>
        <p:spPr>
          <a:xfrm>
            <a:off x="457200" y="1600201"/>
            <a:ext cx="8229600" cy="2332856"/>
          </a:xfrm>
        </p:spPr>
        <p:txBody>
          <a:bodyPr>
            <a:normAutofit fontScale="85000" lnSpcReduction="10000"/>
          </a:bodyPr>
          <a:lstStyle/>
          <a:p>
            <a:r>
              <a:rPr lang="en-US" dirty="0" smtClean="0"/>
              <a:t>Genes found on loci code for particular traits.</a:t>
            </a:r>
          </a:p>
          <a:p>
            <a:r>
              <a:rPr lang="en-US" dirty="0" smtClean="0"/>
              <a:t>These traits can be found in different forms, alternative forms of the same gene are called alleles.</a:t>
            </a:r>
          </a:p>
          <a:p>
            <a:r>
              <a:rPr lang="en-US" dirty="0" smtClean="0"/>
              <a:t>EG Human rhesus blood type alleles can be found to code for positive or negative</a:t>
            </a:r>
            <a:endParaRPr lang="en-US" dirty="0"/>
          </a:p>
        </p:txBody>
      </p:sp>
      <p:pic>
        <p:nvPicPr>
          <p:cNvPr id="4" name="Picture 3"/>
          <p:cNvPicPr>
            <a:picLocks noChangeAspect="1"/>
          </p:cNvPicPr>
          <p:nvPr/>
        </p:nvPicPr>
        <p:blipFill>
          <a:blip r:embed="rId2"/>
          <a:stretch>
            <a:fillRect/>
          </a:stretch>
        </p:blipFill>
        <p:spPr>
          <a:xfrm>
            <a:off x="539552" y="4766003"/>
            <a:ext cx="7759700" cy="2057400"/>
          </a:xfrm>
          <a:prstGeom prst="rect">
            <a:avLst/>
          </a:prstGeom>
        </p:spPr>
      </p:pic>
    </p:spTree>
    <p:extLst>
      <p:ext uri="{BB962C8B-B14F-4D97-AF65-F5344CB8AC3E}">
        <p14:creationId xmlns:p14="http://schemas.microsoft.com/office/powerpoint/2010/main" val="2541500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648" y="0"/>
            <a:ext cx="8229600" cy="836712"/>
          </a:xfrm>
        </p:spPr>
        <p:txBody>
          <a:bodyPr/>
          <a:lstStyle/>
          <a:p>
            <a:r>
              <a:rPr lang="en-AU" dirty="0" smtClean="0"/>
              <a:t>Karyotype</a:t>
            </a:r>
            <a:endParaRPr lang="en-AU" dirty="0"/>
          </a:p>
        </p:txBody>
      </p:sp>
      <p:sp>
        <p:nvSpPr>
          <p:cNvPr id="3" name="Content Placeholder 2"/>
          <p:cNvSpPr>
            <a:spLocks noGrp="1"/>
          </p:cNvSpPr>
          <p:nvPr>
            <p:ph idx="1"/>
          </p:nvPr>
        </p:nvSpPr>
        <p:spPr>
          <a:xfrm>
            <a:off x="251520" y="764704"/>
            <a:ext cx="8496944" cy="1944216"/>
          </a:xfrm>
        </p:spPr>
        <p:txBody>
          <a:bodyPr>
            <a:normAutofit fontScale="85000" lnSpcReduction="20000"/>
          </a:bodyPr>
          <a:lstStyle/>
          <a:p>
            <a:r>
              <a:rPr lang="en-AU" dirty="0" smtClean="0"/>
              <a:t>The complete set of chromosomes of an organism.</a:t>
            </a:r>
          </a:p>
          <a:p>
            <a:r>
              <a:rPr lang="en-AU" dirty="0" smtClean="0"/>
              <a:t>Note that chromosomes are arranged into pairs.</a:t>
            </a:r>
          </a:p>
          <a:p>
            <a:r>
              <a:rPr lang="en-AU" dirty="0" smtClean="0"/>
              <a:t>Each pair are ‘homologous chromosomes’ because they are the same size and shape and code for the same genes. However they may have different alleles.</a:t>
            </a:r>
          </a:p>
          <a:p>
            <a:endParaRPr lang="en-AU" dirty="0"/>
          </a:p>
        </p:txBody>
      </p:sp>
      <p:pic>
        <p:nvPicPr>
          <p:cNvPr id="1026" name="Picture 2" descr="http://www.mun.ca/biology/scarr/Karyotype_Denver_system.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1325" y="2852936"/>
            <a:ext cx="61626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7575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Inheritance</a:t>
            </a:r>
            <a:endParaRPr lang="en-US" dirty="0"/>
          </a:p>
        </p:txBody>
      </p:sp>
      <p:sp>
        <p:nvSpPr>
          <p:cNvPr id="3" name="Content Placeholder 2"/>
          <p:cNvSpPr>
            <a:spLocks noGrp="1"/>
          </p:cNvSpPr>
          <p:nvPr>
            <p:ph idx="1"/>
          </p:nvPr>
        </p:nvSpPr>
        <p:spPr>
          <a:xfrm>
            <a:off x="457200" y="1268761"/>
            <a:ext cx="8229600" cy="648072"/>
          </a:xfrm>
        </p:spPr>
        <p:txBody>
          <a:bodyPr/>
          <a:lstStyle/>
          <a:p>
            <a:r>
              <a:rPr lang="en-US" dirty="0" smtClean="0"/>
              <a:t>Who is this?</a:t>
            </a:r>
            <a:endParaRPr lang="en-US" dirty="0"/>
          </a:p>
        </p:txBody>
      </p:sp>
      <p:pic>
        <p:nvPicPr>
          <p:cNvPr id="5" name="Picture 4"/>
          <p:cNvPicPr>
            <a:picLocks noChangeAspect="1"/>
          </p:cNvPicPr>
          <p:nvPr/>
        </p:nvPicPr>
        <p:blipFill>
          <a:blip r:embed="rId2"/>
          <a:stretch>
            <a:fillRect/>
          </a:stretch>
        </p:blipFill>
        <p:spPr>
          <a:xfrm>
            <a:off x="3563888" y="1268760"/>
            <a:ext cx="5606952" cy="5606952"/>
          </a:xfrm>
          <a:prstGeom prst="rect">
            <a:avLst/>
          </a:prstGeom>
        </p:spPr>
      </p:pic>
    </p:spTree>
    <p:extLst>
      <p:ext uri="{BB962C8B-B14F-4D97-AF65-F5344CB8AC3E}">
        <p14:creationId xmlns:p14="http://schemas.microsoft.com/office/powerpoint/2010/main" val="1451298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Inheritance</a:t>
            </a:r>
            <a:endParaRPr lang="en-US" dirty="0"/>
          </a:p>
        </p:txBody>
      </p:sp>
      <p:sp>
        <p:nvSpPr>
          <p:cNvPr id="3" name="Content Placeholder 2"/>
          <p:cNvSpPr>
            <a:spLocks noGrp="1"/>
          </p:cNvSpPr>
          <p:nvPr>
            <p:ph idx="1"/>
          </p:nvPr>
        </p:nvSpPr>
        <p:spPr>
          <a:xfrm>
            <a:off x="457200" y="1600200"/>
            <a:ext cx="4114800" cy="4525963"/>
          </a:xfrm>
        </p:spPr>
        <p:txBody>
          <a:bodyPr>
            <a:normAutofit lnSpcReduction="10000"/>
          </a:bodyPr>
          <a:lstStyle/>
          <a:p>
            <a:r>
              <a:rPr lang="en-US" dirty="0" err="1" smtClean="0"/>
              <a:t>Gregor</a:t>
            </a:r>
            <a:r>
              <a:rPr lang="en-US" dirty="0" smtClean="0"/>
              <a:t> Mendel – Austrian monk who developed the Patterns of Inheritance Theory using pea plants</a:t>
            </a:r>
          </a:p>
          <a:p>
            <a:pPr lvl="1"/>
            <a:r>
              <a:rPr lang="en-US" dirty="0" smtClean="0"/>
              <a:t>Inheritance involves reshuffling of genes from generation to generation</a:t>
            </a:r>
            <a:endParaRPr lang="en-US" dirty="0"/>
          </a:p>
        </p:txBody>
      </p:sp>
      <p:pic>
        <p:nvPicPr>
          <p:cNvPr id="4" name="Picture 3"/>
          <p:cNvPicPr>
            <a:picLocks noChangeAspect="1"/>
          </p:cNvPicPr>
          <p:nvPr/>
        </p:nvPicPr>
        <p:blipFill>
          <a:blip r:embed="rId2"/>
          <a:stretch>
            <a:fillRect/>
          </a:stretch>
        </p:blipFill>
        <p:spPr>
          <a:xfrm>
            <a:off x="6129336" y="1556792"/>
            <a:ext cx="3014664" cy="3014664"/>
          </a:xfrm>
          <a:prstGeom prst="rect">
            <a:avLst/>
          </a:prstGeom>
        </p:spPr>
      </p:pic>
    </p:spTree>
    <p:extLst>
      <p:ext uri="{BB962C8B-B14F-4D97-AF65-F5344CB8AC3E}">
        <p14:creationId xmlns:p14="http://schemas.microsoft.com/office/powerpoint/2010/main" val="4126817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299</TotalTime>
  <Words>1320</Words>
  <Application>Microsoft Macintosh PowerPoint</Application>
  <PresentationFormat>On-screen Show (4:3)</PresentationFormat>
  <Paragraphs>130</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Chapter 7</vt:lpstr>
      <vt:lpstr>Vocab</vt:lpstr>
      <vt:lpstr>DNA Replication</vt:lpstr>
      <vt:lpstr>Chromosomal Structure</vt:lpstr>
      <vt:lpstr>Chromosomal Structure</vt:lpstr>
      <vt:lpstr>Chromosomal Structure</vt:lpstr>
      <vt:lpstr>Karyotype</vt:lpstr>
      <vt:lpstr>Inheritance</vt:lpstr>
      <vt:lpstr>Inheritance</vt:lpstr>
      <vt:lpstr>Inheritance</vt:lpstr>
      <vt:lpstr>Inheritance</vt:lpstr>
      <vt:lpstr>Predicting outcomes of crosses</vt:lpstr>
      <vt:lpstr>What do we get from this?</vt:lpstr>
      <vt:lpstr>Dihybrid cross</vt:lpstr>
      <vt:lpstr>PowerPoint Presentation</vt:lpstr>
      <vt:lpstr>Dihybrid inheritance</vt:lpstr>
      <vt:lpstr>Complete, Incomplete/Partial, Co-dominance</vt:lpstr>
      <vt:lpstr>Incomplete or Partial Dominance</vt:lpstr>
      <vt:lpstr>Codominance</vt:lpstr>
      <vt:lpstr>Incomplete dominance</vt:lpstr>
      <vt:lpstr>Multiple Alleles</vt:lpstr>
      <vt:lpstr>Blood types Practice questions</vt:lpstr>
      <vt:lpstr>Lethal Alleles</vt:lpstr>
      <vt:lpstr>PowerPoint Presentation</vt:lpstr>
      <vt:lpstr>Pedigrees</vt:lpstr>
      <vt:lpstr>Pedigree Symbols and meaning</vt:lpstr>
      <vt:lpstr>Autosomal Recessive and Autosomal Dominant</vt:lpstr>
      <vt:lpstr>PowerPoint Presentation</vt:lpstr>
      <vt:lpstr>Given that this is an autosomal dominant disease, find the genotypes of all individuals.</vt:lpstr>
      <vt:lpstr>X-linked Dominant or Recessive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dc:title>
  <dc:creator>Setup</dc:creator>
  <cp:lastModifiedBy>ICT Department</cp:lastModifiedBy>
  <cp:revision>19</cp:revision>
  <dcterms:created xsi:type="dcterms:W3CDTF">2013-07-18T00:06:49Z</dcterms:created>
  <dcterms:modified xsi:type="dcterms:W3CDTF">2016-07-06T01:00:50Z</dcterms:modified>
</cp:coreProperties>
</file>