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5" r:id="rId9"/>
    <p:sldId id="267" r:id="rId10"/>
    <p:sldId id="266" r:id="rId11"/>
    <p:sldId id="268" r:id="rId12"/>
    <p:sldId id="269" r:id="rId13"/>
    <p:sldId id="270" r:id="rId14"/>
    <p:sldId id="258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7" d="100"/>
          <a:sy n="77" d="100"/>
        </p:scale>
        <p:origin x="-992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C5CDA0-9CAA-8943-BAD9-1CCD585C76CB}" type="datetimeFigureOut">
              <a:rPr lang="en-US" smtClean="0"/>
              <a:t>20/06/16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1B17288-4CE2-774E-B20C-FE69CED5D1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4378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All these have links back to stem cells.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1B17288-4CE2-774E-B20C-FE69CED5D1F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70765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742D-84E5-9649-83E3-021514FC99F3}" type="datetimeFigureOut">
              <a:rPr lang="en-US" smtClean="0"/>
              <a:t>20/06/16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12C-7DA5-704F-B5B7-80396E0CA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35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742D-84E5-9649-83E3-021514FC99F3}" type="datetimeFigureOut">
              <a:rPr lang="en-US" smtClean="0"/>
              <a:t>20/06/16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12C-7DA5-704F-B5B7-80396E0CA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1348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742D-84E5-9649-83E3-021514FC99F3}" type="datetimeFigureOut">
              <a:rPr lang="en-US" smtClean="0"/>
              <a:t>20/06/16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12C-7DA5-704F-B5B7-80396E0CA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552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742D-84E5-9649-83E3-021514FC99F3}" type="datetimeFigureOut">
              <a:rPr lang="en-US" smtClean="0"/>
              <a:t>20/06/16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12C-7DA5-704F-B5B7-80396E0CA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40725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742D-84E5-9649-83E3-021514FC99F3}" type="datetimeFigureOut">
              <a:rPr lang="en-US" smtClean="0"/>
              <a:t>20/06/16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12C-7DA5-704F-B5B7-80396E0CA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7533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742D-84E5-9649-83E3-021514FC99F3}" type="datetimeFigureOut">
              <a:rPr lang="en-US" smtClean="0"/>
              <a:t>20/06/16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12C-7DA5-704F-B5B7-80396E0CA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79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742D-84E5-9649-83E3-021514FC99F3}" type="datetimeFigureOut">
              <a:rPr lang="en-US" smtClean="0"/>
              <a:t>20/06/16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12C-7DA5-704F-B5B7-80396E0CA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39491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742D-84E5-9649-83E3-021514FC99F3}" type="datetimeFigureOut">
              <a:rPr lang="en-US" smtClean="0"/>
              <a:t>20/06/16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12C-7DA5-704F-B5B7-80396E0CA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08827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742D-84E5-9649-83E3-021514FC99F3}" type="datetimeFigureOut">
              <a:rPr lang="en-US" smtClean="0"/>
              <a:t>20/06/16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12C-7DA5-704F-B5B7-80396E0CA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8763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742D-84E5-9649-83E3-021514FC99F3}" type="datetimeFigureOut">
              <a:rPr lang="en-US" smtClean="0"/>
              <a:t>20/06/16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12C-7DA5-704F-B5B7-80396E0CA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00850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B0742D-84E5-9649-83E3-021514FC99F3}" type="datetimeFigureOut">
              <a:rPr lang="en-US" smtClean="0"/>
              <a:t>20/06/16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20512C-7DA5-704F-B5B7-80396E0CA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593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B0742D-84E5-9649-83E3-021514FC99F3}" type="datetimeFigureOut">
              <a:rPr lang="en-US" smtClean="0"/>
              <a:t>20/06/16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20512C-7DA5-704F-B5B7-80396E0CA35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57751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Disruption of cell cycle regulation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6296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19516"/>
          </a:xfrm>
        </p:spPr>
        <p:txBody>
          <a:bodyPr/>
          <a:lstStyle/>
          <a:p>
            <a:r>
              <a:rPr lang="en-US" dirty="0" smtClean="0"/>
              <a:t>Genetic control of cell cycle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57200" y="1680308"/>
            <a:ext cx="82296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Two types of genes regulate genetic control within the cell: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Pro-oncogenes </a:t>
            </a:r>
            <a:r>
              <a:rPr lang="en-US" sz="2400" dirty="0" smtClean="0"/>
              <a:t>(meaning genes that promote cancer)</a:t>
            </a:r>
          </a:p>
          <a:p>
            <a:pPr marL="285750" indent="-285750">
              <a:buFont typeface="Arial"/>
              <a:buChar char="•"/>
            </a:pPr>
            <a:r>
              <a:rPr lang="en-US" sz="2400" b="1" dirty="0" smtClean="0"/>
              <a:t>Tumor-suppressor genes </a:t>
            </a:r>
            <a:r>
              <a:rPr lang="en-US" sz="2400" dirty="0" smtClean="0"/>
              <a:t>(inhibit cell division)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163769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Mutagens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Agents that increase the frequency or induce mutations in DNA</a:t>
            </a:r>
          </a:p>
          <a:p>
            <a:r>
              <a:rPr lang="en-US" dirty="0" smtClean="0"/>
              <a:t>When mutated, pro-oncogenes can become </a:t>
            </a:r>
            <a:r>
              <a:rPr lang="en-US" b="1" dirty="0" smtClean="0"/>
              <a:t>oncogenes</a:t>
            </a:r>
            <a:r>
              <a:rPr lang="en-US" dirty="0" smtClean="0"/>
              <a:t> (stimulate excessive cell division, becoming cancerous)</a:t>
            </a:r>
          </a:p>
          <a:p>
            <a:r>
              <a:rPr lang="en-US" dirty="0" smtClean="0"/>
              <a:t>Not the only type of mutation that can occur</a:t>
            </a:r>
          </a:p>
          <a:p>
            <a:r>
              <a:rPr lang="en-US" dirty="0" smtClean="0"/>
              <a:t>Mutations can be triggered by different agents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05172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03386"/>
            <a:ext cx="8229600" cy="5422778"/>
          </a:xfrm>
        </p:spPr>
        <p:txBody>
          <a:bodyPr/>
          <a:lstStyle/>
          <a:p>
            <a:r>
              <a:rPr lang="en-US" dirty="0" smtClean="0"/>
              <a:t>A large number of agents can be mutagens that permanently alter DNA</a:t>
            </a:r>
          </a:p>
          <a:p>
            <a:r>
              <a:rPr lang="en-US" dirty="0" smtClean="0"/>
              <a:t>People are mainly concerned about mutagens for two reasons:</a:t>
            </a:r>
          </a:p>
          <a:p>
            <a:pPr lvl="1"/>
            <a:r>
              <a:rPr lang="en-US" dirty="0" smtClean="0"/>
              <a:t>Most are </a:t>
            </a:r>
            <a:r>
              <a:rPr lang="en-US" b="1" dirty="0" smtClean="0"/>
              <a:t>carcinogens</a:t>
            </a:r>
            <a:r>
              <a:rPr lang="en-US" dirty="0" smtClean="0"/>
              <a:t> that cause cancer</a:t>
            </a:r>
          </a:p>
          <a:p>
            <a:pPr lvl="1"/>
            <a:r>
              <a:rPr lang="en-US" dirty="0" smtClean="0"/>
              <a:t>Germ-line mutations can effect future generations</a:t>
            </a:r>
          </a:p>
          <a:p>
            <a:r>
              <a:rPr lang="en-US" dirty="0" smtClean="0"/>
              <a:t>Mutagens usually classified as </a:t>
            </a:r>
            <a:r>
              <a:rPr lang="en-US" b="1" dirty="0" smtClean="0"/>
              <a:t>chemical</a:t>
            </a:r>
            <a:r>
              <a:rPr lang="en-US" dirty="0" smtClean="0"/>
              <a:t>, </a:t>
            </a:r>
            <a:r>
              <a:rPr lang="en-US" b="1" dirty="0" smtClean="0"/>
              <a:t>physical</a:t>
            </a:r>
            <a:r>
              <a:rPr lang="en-US" dirty="0" smtClean="0"/>
              <a:t>, or </a:t>
            </a:r>
            <a:r>
              <a:rPr lang="en-US" b="1" dirty="0" smtClean="0"/>
              <a:t>biological</a:t>
            </a: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73429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Mutagens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308"/>
            <a:ext cx="8229600" cy="4953855"/>
          </a:xfrm>
        </p:spPr>
        <p:txBody>
          <a:bodyPr/>
          <a:lstStyle/>
          <a:p>
            <a:r>
              <a:rPr lang="en-US" dirty="0" smtClean="0"/>
              <a:t>Chemical agents</a:t>
            </a:r>
          </a:p>
          <a:p>
            <a:pPr lvl="1"/>
            <a:r>
              <a:rPr lang="en-US" dirty="0" err="1" smtClean="0"/>
              <a:t>Eg</a:t>
            </a:r>
            <a:r>
              <a:rPr lang="en-US" dirty="0" smtClean="0"/>
              <a:t>. Nicotine, smoke, pesticides, methane, pollutions</a:t>
            </a:r>
          </a:p>
          <a:p>
            <a:r>
              <a:rPr lang="en-US" dirty="0" smtClean="0"/>
              <a:t>Physical agents</a:t>
            </a:r>
          </a:p>
          <a:p>
            <a:pPr lvl="1"/>
            <a:r>
              <a:rPr lang="en-US" dirty="0" smtClean="0"/>
              <a:t>UV rays, radiation, extreme heat</a:t>
            </a:r>
          </a:p>
          <a:p>
            <a:r>
              <a:rPr lang="en-US" dirty="0" smtClean="0"/>
              <a:t>Biological agents</a:t>
            </a:r>
          </a:p>
          <a:p>
            <a:pPr lvl="1"/>
            <a:r>
              <a:rPr lang="en-US" dirty="0" smtClean="0"/>
              <a:t>Bacteria, viruses</a:t>
            </a:r>
          </a:p>
          <a:p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8346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t="81699" r="9415" b="5508"/>
          <a:stretch>
            <a:fillRect/>
          </a:stretch>
        </p:blipFill>
        <p:spPr bwMode="auto">
          <a:xfrm>
            <a:off x="4572000" y="2062163"/>
            <a:ext cx="4537075" cy="1006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68" t="30428" r="10699" b="57668"/>
          <a:stretch>
            <a:fillRect/>
          </a:stretch>
        </p:blipFill>
        <p:spPr bwMode="auto">
          <a:xfrm>
            <a:off x="250825" y="1628775"/>
            <a:ext cx="4319588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44" t="16707" r="17175" b="68645"/>
          <a:stretch>
            <a:fillRect/>
          </a:stretch>
        </p:blipFill>
        <p:spPr bwMode="auto">
          <a:xfrm>
            <a:off x="4643438" y="3571875"/>
            <a:ext cx="4105275" cy="115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97" t="58818" r="9415" b="33858"/>
          <a:stretch>
            <a:fillRect/>
          </a:stretch>
        </p:blipFill>
        <p:spPr bwMode="auto">
          <a:xfrm>
            <a:off x="179388" y="4365625"/>
            <a:ext cx="3816350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65213" r="18460" b="26534"/>
          <a:stretch>
            <a:fillRect/>
          </a:stretch>
        </p:blipFill>
        <p:spPr bwMode="auto">
          <a:xfrm>
            <a:off x="323850" y="5589588"/>
            <a:ext cx="3889375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41" t="73445" r="18460" b="18301"/>
          <a:stretch>
            <a:fillRect/>
          </a:stretch>
        </p:blipFill>
        <p:spPr bwMode="auto">
          <a:xfrm>
            <a:off x="4859338" y="5949950"/>
            <a:ext cx="3889375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356" t="50584" r="9415" b="39346"/>
          <a:stretch>
            <a:fillRect/>
          </a:stretch>
        </p:blipFill>
        <p:spPr bwMode="auto">
          <a:xfrm>
            <a:off x="3924300" y="5013325"/>
            <a:ext cx="446405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46" t="46079" r="10699" b="49435"/>
          <a:stretch/>
        </p:blipFill>
        <p:spPr bwMode="auto">
          <a:xfrm>
            <a:off x="971601" y="3211182"/>
            <a:ext cx="3598812" cy="721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39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750277" y="179031"/>
            <a:ext cx="7592646" cy="780439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do all these words have in common?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194588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20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is a Stem Cell?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308"/>
            <a:ext cx="8229600" cy="495385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 body is made up of about 200 different kinds of </a:t>
            </a:r>
            <a:r>
              <a:rPr lang="en-US" dirty="0" err="1" smtClean="0"/>
              <a:t>specialised</a:t>
            </a:r>
            <a:r>
              <a:rPr lang="en-US" dirty="0" smtClean="0"/>
              <a:t> cells such as muscle cells, nerve cells, fat cells and skin cells</a:t>
            </a:r>
          </a:p>
          <a:p>
            <a:r>
              <a:rPr lang="en-US" dirty="0" smtClean="0"/>
              <a:t>all cells in the body come from </a:t>
            </a:r>
            <a:r>
              <a:rPr lang="en-US" b="1" dirty="0" smtClean="0"/>
              <a:t>stem cells</a:t>
            </a:r>
          </a:p>
          <a:p>
            <a:r>
              <a:rPr lang="en-US" dirty="0" smtClean="0"/>
              <a:t>a stem cell is a cell that is not yet </a:t>
            </a:r>
            <a:r>
              <a:rPr lang="en-US" dirty="0" err="1" smtClean="0"/>
              <a:t>specialised</a:t>
            </a:r>
            <a:endParaRPr lang="en-US" dirty="0" smtClean="0"/>
          </a:p>
          <a:p>
            <a:r>
              <a:rPr lang="en-US" dirty="0" smtClean="0"/>
              <a:t>the process of </a:t>
            </a:r>
            <a:r>
              <a:rPr lang="en-US" dirty="0" err="1" smtClean="0"/>
              <a:t>specialisation</a:t>
            </a:r>
            <a:r>
              <a:rPr lang="en-US" dirty="0" smtClean="0"/>
              <a:t> is called </a:t>
            </a:r>
            <a:r>
              <a:rPr lang="en-US" b="1" dirty="0" smtClean="0"/>
              <a:t>differentiation</a:t>
            </a:r>
          </a:p>
          <a:p>
            <a:r>
              <a:rPr lang="en-US" dirty="0" smtClean="0"/>
              <a:t>once the differentiation pathway of a stem cell has been decided, it can no longer become another type of cell on its own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9656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67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Why are Stem Cells so special?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918308"/>
            <a:ext cx="4095262" cy="5207855"/>
          </a:xfrm>
        </p:spPr>
        <p:txBody>
          <a:bodyPr/>
          <a:lstStyle/>
          <a:p>
            <a:r>
              <a:rPr lang="en-US" b="0" dirty="0" smtClean="0">
                <a:ea typeface="ヒラギノ角ゴ Pro W3" charset="0"/>
                <a:cs typeface="ヒラギノ角ゴ Pro W3" charset="0"/>
              </a:rPr>
              <a:t>Stem cells can:</a:t>
            </a:r>
          </a:p>
          <a:p>
            <a:pPr lvl="1">
              <a:buFontTx/>
              <a:buChar char="•"/>
            </a:pPr>
            <a:r>
              <a:rPr lang="en-US" b="0" dirty="0" smtClean="0">
                <a:ea typeface="ヒラギノ角ゴ Pro W3" charset="0"/>
                <a:cs typeface="ヒラギノ角ゴ Pro W3" charset="0"/>
              </a:rPr>
              <a:t>self-renew to make more stem cells</a:t>
            </a:r>
          </a:p>
          <a:p>
            <a:pPr lvl="1">
              <a:buFontTx/>
              <a:buChar char="•"/>
            </a:pPr>
            <a:r>
              <a:rPr lang="en-US" b="0" dirty="0" smtClean="0">
                <a:ea typeface="ヒラギノ角ゴ Pro W3" charset="0"/>
                <a:cs typeface="ヒラギノ角ゴ Pro W3" charset="0"/>
              </a:rPr>
              <a:t>differentiate into a </a:t>
            </a:r>
            <a:r>
              <a:rPr lang="en-US" b="0" dirty="0" err="1" smtClean="0">
                <a:ea typeface="ヒラギノ角ゴ Pro W3" charset="0"/>
                <a:cs typeface="ヒラギノ角ゴ Pro W3" charset="0"/>
              </a:rPr>
              <a:t>specialised</a:t>
            </a:r>
            <a:r>
              <a:rPr lang="en-US" b="0" dirty="0" smtClean="0">
                <a:ea typeface="ヒラギノ角ゴ Pro W3" charset="0"/>
                <a:cs typeface="ヒラギノ角ゴ Pro W3" charset="0"/>
              </a:rPr>
              <a:t> cell type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74209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85054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Types of 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1847"/>
            <a:ext cx="8229600" cy="267677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Embryonic stem cells:</a:t>
            </a:r>
          </a:p>
          <a:p>
            <a:pPr marL="742950" lvl="2" indent="-342900"/>
            <a:r>
              <a:rPr lang="en-US" sz="1600" dirty="0" smtClean="0"/>
              <a:t>Cells from a 5-day old embryo that have the potential to become any cell in the body</a:t>
            </a:r>
          </a:p>
          <a:p>
            <a:r>
              <a:rPr lang="en-US" sz="2400" dirty="0" smtClean="0"/>
              <a:t>Adult (somatic) stem cells:</a:t>
            </a:r>
          </a:p>
          <a:p>
            <a:pPr lvl="1"/>
            <a:r>
              <a:rPr lang="en-US" sz="2000" dirty="0" smtClean="0"/>
              <a:t>Undifferentiated cells found in differentiated tissues</a:t>
            </a:r>
          </a:p>
          <a:p>
            <a:pPr lvl="1"/>
            <a:r>
              <a:rPr lang="en-US" sz="2000" dirty="0" smtClean="0"/>
              <a:t>Only give rise to new cells from the tissues in which they are found</a:t>
            </a:r>
            <a:endParaRPr lang="en-US" sz="2000" dirty="0" smtClean="0"/>
          </a:p>
          <a:p>
            <a:pPr lvl="2"/>
            <a:r>
              <a:rPr lang="en-US" sz="1600" dirty="0" err="1" smtClean="0"/>
              <a:t>Eg</a:t>
            </a:r>
            <a:r>
              <a:rPr lang="en-US" sz="1600" dirty="0" smtClean="0"/>
              <a:t> Cells found in the bone marrow that renew blood cells</a:t>
            </a:r>
          </a:p>
          <a:p>
            <a:pPr lvl="2"/>
            <a:r>
              <a:rPr lang="en-US" sz="1600" dirty="0" err="1" smtClean="0"/>
              <a:t>Eg</a:t>
            </a:r>
            <a:r>
              <a:rPr lang="en-US" sz="1600" dirty="0" smtClean="0"/>
              <a:t> Cells found in the dermis that renew skin cells</a:t>
            </a:r>
          </a:p>
          <a:p>
            <a:endParaRPr lang="en-US" sz="2400" dirty="0" smtClean="0"/>
          </a:p>
          <a:p>
            <a:pPr marL="914400" lvl="2" indent="0">
              <a:buNone/>
            </a:pPr>
            <a:endParaRPr lang="en-US" sz="1600" dirty="0" smtClean="0"/>
          </a:p>
          <a:p>
            <a:pPr marL="457200" lvl="1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41406058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5692" y="303943"/>
            <a:ext cx="7854462" cy="628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8824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3208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Toti</a:t>
            </a:r>
            <a:r>
              <a:rPr lang="en-US" dirty="0" smtClean="0"/>
              <a:t>, </a:t>
            </a:r>
            <a:r>
              <a:rPr lang="en-US" dirty="0" err="1" smtClean="0"/>
              <a:t>Pluri</a:t>
            </a:r>
            <a:r>
              <a:rPr lang="en-US" dirty="0" smtClean="0"/>
              <a:t>, and </a:t>
            </a:r>
            <a:r>
              <a:rPr lang="en-US" dirty="0" err="1" smtClean="0"/>
              <a:t>Multipotency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94154"/>
            <a:ext cx="4153877" cy="5032009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en-US" b="1" dirty="0" err="1" smtClean="0"/>
              <a:t>Pluripotency</a:t>
            </a:r>
            <a:endParaRPr lang="en-US" b="1" dirty="0" smtClean="0"/>
          </a:p>
          <a:p>
            <a:r>
              <a:rPr lang="en-US" dirty="0" smtClean="0"/>
              <a:t>Stem cells able to give rise to all cell types that make up the body, but not “extra embryonic” tissue. </a:t>
            </a:r>
            <a:r>
              <a:rPr lang="en-US" dirty="0" err="1" smtClean="0"/>
              <a:t>Eg</a:t>
            </a:r>
            <a:r>
              <a:rPr lang="en-US" dirty="0" smtClean="0"/>
              <a:t> amnion, </a:t>
            </a:r>
            <a:r>
              <a:rPr lang="en-US" dirty="0" err="1" smtClean="0"/>
              <a:t>chorion</a:t>
            </a:r>
            <a:r>
              <a:rPr lang="en-US" dirty="0" smtClean="0"/>
              <a:t>, etc.</a:t>
            </a:r>
          </a:p>
          <a:p>
            <a:pPr lvl="1"/>
            <a:r>
              <a:rPr lang="en-US" dirty="0" smtClean="0"/>
              <a:t>Embryonic stem cells</a:t>
            </a:r>
          </a:p>
          <a:p>
            <a:r>
              <a:rPr lang="en-US" dirty="0" err="1" smtClean="0"/>
              <a:t>Pluripotency</a:t>
            </a:r>
            <a:r>
              <a:rPr lang="en-US" dirty="0" smtClean="0"/>
              <a:t> can be demonstrated by:</a:t>
            </a:r>
          </a:p>
          <a:p>
            <a:pPr lvl="1"/>
            <a:r>
              <a:rPr lang="en-US" dirty="0" smtClean="0"/>
              <a:t>Ability of the daughter cells from a single cell to form derivatives of all three embryonic germ layers (Endo-, </a:t>
            </a:r>
            <a:r>
              <a:rPr lang="en-US" dirty="0" err="1" smtClean="0"/>
              <a:t>Ecto</a:t>
            </a:r>
            <a:r>
              <a:rPr lang="en-US" dirty="0" smtClean="0"/>
              <a:t>- and Mesoderm)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76" y="2765417"/>
            <a:ext cx="4355123" cy="3360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4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Apoptosis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3919415" cy="3284415"/>
          </a:xfrm>
        </p:spPr>
        <p:txBody>
          <a:bodyPr>
            <a:normAutofit fontScale="92500" lnSpcReduction="10000"/>
          </a:bodyPr>
          <a:lstStyle/>
          <a:p>
            <a:r>
              <a:rPr lang="en-US" sz="2400" dirty="0" smtClean="0"/>
              <a:t>The process from which cells die </a:t>
            </a:r>
            <a:r>
              <a:rPr lang="en-US" sz="2400" dirty="0" smtClean="0">
                <a:sym typeface="Wingdings"/>
              </a:rPr>
              <a:t></a:t>
            </a:r>
          </a:p>
          <a:p>
            <a:r>
              <a:rPr lang="en-US" sz="2400" dirty="0" smtClean="0">
                <a:sym typeface="Wingdings"/>
              </a:rPr>
              <a:t>Far from being detrimental, apoptosis is an essential process for the growth and development of complex organisms</a:t>
            </a:r>
          </a:p>
          <a:p>
            <a:r>
              <a:rPr lang="en-US" sz="2400" dirty="0" smtClean="0">
                <a:sym typeface="Wingdings"/>
              </a:rPr>
              <a:t>EG: Tadpole’s tails, webbing in the fingers and toes of developing fetus. </a:t>
            </a:r>
            <a:endParaRPr lang="en-US" sz="2400" dirty="0">
              <a:sym typeface="Wingdings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r="50237"/>
          <a:stretch/>
        </p:blipFill>
        <p:spPr>
          <a:xfrm>
            <a:off x="5131160" y="1396200"/>
            <a:ext cx="2815697" cy="255057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/>
          <a:srcRect l="50015"/>
          <a:stretch/>
        </p:blipFill>
        <p:spPr>
          <a:xfrm>
            <a:off x="5131160" y="3946770"/>
            <a:ext cx="2815697" cy="25392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0035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60900"/>
          </a:xfrm>
        </p:spPr>
        <p:txBody>
          <a:bodyPr>
            <a:normAutofit fontScale="90000"/>
          </a:bodyPr>
          <a:lstStyle/>
          <a:p>
            <a:r>
              <a:rPr lang="en-US" dirty="0" err="1" smtClean="0"/>
              <a:t>Toti</a:t>
            </a:r>
            <a:r>
              <a:rPr lang="en-US" dirty="0" smtClean="0"/>
              <a:t>, </a:t>
            </a:r>
            <a:r>
              <a:rPr lang="en-US" dirty="0" err="1" smtClean="0"/>
              <a:t>Pluri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dirty="0" err="1" smtClean="0"/>
              <a:t>Multipotency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5538"/>
            <a:ext cx="8229600" cy="3008925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Totipotent</a:t>
            </a:r>
          </a:p>
          <a:p>
            <a:r>
              <a:rPr lang="en-US" dirty="0" smtClean="0"/>
              <a:t>Stem cell able to give rise to all cell types that make up the body, plus all of the cell types that make up extra embryonic tissues. </a:t>
            </a:r>
            <a:r>
              <a:rPr lang="en-US" dirty="0" err="1" smtClean="0"/>
              <a:t>Eg</a:t>
            </a:r>
            <a:r>
              <a:rPr lang="en-US" dirty="0" smtClean="0"/>
              <a:t> Placenta</a:t>
            </a:r>
          </a:p>
          <a:p>
            <a:pPr lvl="1"/>
            <a:r>
              <a:rPr lang="en-US" dirty="0" smtClean="0"/>
              <a:t>Zygote</a:t>
            </a:r>
          </a:p>
          <a:p>
            <a:pPr marL="0" indent="0">
              <a:buNone/>
            </a:pPr>
            <a:r>
              <a:rPr lang="en-US" b="1" dirty="0" err="1" smtClean="0"/>
              <a:t>Multipotent</a:t>
            </a:r>
            <a:endParaRPr lang="en-US" b="1" dirty="0" smtClean="0"/>
          </a:p>
          <a:p>
            <a:r>
              <a:rPr lang="en-US" dirty="0" smtClean="0"/>
              <a:t>Stem cell able to develop into more that one type of cell in the body</a:t>
            </a:r>
          </a:p>
          <a:p>
            <a:pPr lvl="1"/>
            <a:r>
              <a:rPr lang="en-US" dirty="0" smtClean="0"/>
              <a:t>Adult (Somatic) stem cells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4308" y="4044462"/>
            <a:ext cx="5802923" cy="275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80171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6560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Stem cells and Therapy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72206"/>
            <a:ext cx="4111707" cy="505395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Have the potential to be used in therapy to treat various degenerative diseases</a:t>
            </a:r>
          </a:p>
          <a:p>
            <a:pPr lvl="1"/>
            <a:r>
              <a:rPr lang="en-US" sz="2400" dirty="0" err="1" smtClean="0"/>
              <a:t>Eg</a:t>
            </a:r>
            <a:r>
              <a:rPr lang="en-US" sz="2400" dirty="0" smtClean="0"/>
              <a:t> Parkinson’s, </a:t>
            </a:r>
            <a:r>
              <a:rPr lang="en-US" sz="2400" dirty="0" err="1" smtClean="0"/>
              <a:t>diabete’s</a:t>
            </a:r>
            <a:r>
              <a:rPr lang="en-US" sz="2400" dirty="0" smtClean="0"/>
              <a:t> and spinal injuries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249725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Sources of Stem Cells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385484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3 main sources: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Umbilical Cord and placental blood</a:t>
            </a:r>
          </a:p>
          <a:p>
            <a:pPr marL="971550" lvl="1" indent="-514350">
              <a:buFont typeface="+mj-lt"/>
              <a:buAutoNum type="arabicPeriod"/>
            </a:pPr>
            <a:r>
              <a:rPr lang="en-US" b="1" dirty="0" smtClean="0"/>
              <a:t>Embryonic cells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4654" y="3203675"/>
            <a:ext cx="4301391" cy="3465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4730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12388"/>
            <a:ext cx="8229600" cy="5713776"/>
          </a:xfrm>
        </p:spPr>
        <p:txBody>
          <a:bodyPr/>
          <a:lstStyle/>
          <a:p>
            <a:pPr marL="971550" lvl="1" indent="-514350">
              <a:buFont typeface="+mj-lt"/>
              <a:buAutoNum type="arabicPeriod" startAt="3"/>
            </a:pPr>
            <a:r>
              <a:rPr lang="en-US" b="1" dirty="0" smtClean="0"/>
              <a:t>Adult stem cells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0575" y="1103722"/>
            <a:ext cx="6717913" cy="5754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573758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81073"/>
          </a:xfrm>
        </p:spPr>
        <p:txBody>
          <a:bodyPr/>
          <a:lstStyle/>
          <a:p>
            <a:r>
              <a:rPr lang="en-US" dirty="0" smtClean="0"/>
              <a:t>Stem Cell Research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4366" y="1167596"/>
            <a:ext cx="5575057" cy="5690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20540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6500" y="0"/>
            <a:ext cx="6707425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31785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31587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Recap Questions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06226"/>
            <a:ext cx="8229600" cy="5119938"/>
          </a:xfrm>
        </p:spPr>
        <p:txBody>
          <a:bodyPr>
            <a:normAutofit/>
          </a:bodyPr>
          <a:lstStyle/>
          <a:p>
            <a:r>
              <a:rPr lang="en-US" sz="2000" dirty="0" smtClean="0"/>
              <a:t>7.3 </a:t>
            </a:r>
            <a:r>
              <a:rPr lang="en-US" sz="2000" dirty="0" smtClean="0">
                <a:sym typeface="Wingdings"/>
              </a:rPr>
              <a:t> 7.8</a:t>
            </a:r>
          </a:p>
          <a:p>
            <a:endParaRPr lang="en-US" sz="2000" dirty="0">
              <a:sym typeface="Wingdings"/>
            </a:endParaRPr>
          </a:p>
          <a:p>
            <a:r>
              <a:rPr lang="en-US" sz="2000" dirty="0" smtClean="0">
                <a:sym typeface="Wingdings"/>
              </a:rPr>
              <a:t>Complete the Mitosis and Cell Cycle checkpoints concept map</a:t>
            </a:r>
          </a:p>
          <a:p>
            <a:pPr marL="0" indent="0">
              <a:buNone/>
            </a:pP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2568539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97670"/>
          </a:xfrm>
        </p:spPr>
        <p:txBody>
          <a:bodyPr/>
          <a:lstStyle/>
          <a:p>
            <a:r>
              <a:rPr lang="en-US" dirty="0" smtClean="0"/>
              <a:t>Apoptosis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565" t="2101" r="5129" b="2101"/>
          <a:stretch/>
        </p:blipFill>
        <p:spPr>
          <a:xfrm>
            <a:off x="0" y="3453402"/>
            <a:ext cx="9144000" cy="2801349"/>
          </a:xfrm>
        </p:spPr>
      </p:pic>
      <p:sp>
        <p:nvSpPr>
          <p:cNvPr id="7" name="TextBox 6"/>
          <p:cNvSpPr txBox="1"/>
          <p:nvPr/>
        </p:nvSpPr>
        <p:spPr>
          <a:xfrm>
            <a:off x="457200" y="1406769"/>
            <a:ext cx="82296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Genetically programmed into cells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 Stages of Apoptosis: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Cell receives signal to die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Cell decreases in volume and membrane begins to bulge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Enzymes break down DNA and nucleus is dismantled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Membrane begins to form </a:t>
            </a:r>
            <a:r>
              <a:rPr lang="en-US" b="1" dirty="0" smtClean="0"/>
              <a:t>blebs 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Blebs are engulfed and destroyed by macrophages/ phagocytes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6641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0277" y="179031"/>
            <a:ext cx="7592646" cy="780439"/>
          </a:xfrm>
        </p:spPr>
        <p:txBody>
          <a:bodyPr>
            <a:normAutofit/>
          </a:bodyPr>
          <a:lstStyle/>
          <a:p>
            <a:r>
              <a:rPr lang="en-US" dirty="0" smtClean="0"/>
              <a:t>Apoptosis </a:t>
            </a:r>
            <a:r>
              <a:rPr lang="en-US" dirty="0" err="1" smtClean="0"/>
              <a:t>vs</a:t>
            </a:r>
            <a:r>
              <a:rPr lang="en-US" dirty="0" smtClean="0"/>
              <a:t> Necrosis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0278" y="977909"/>
            <a:ext cx="7846646" cy="58800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227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41362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What leads to Apoptosis?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11215"/>
            <a:ext cx="9144000" cy="3860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4747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Consequences of Apoptosis failure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388338" cy="45259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Developmental disorders:</a:t>
            </a:r>
          </a:p>
          <a:p>
            <a:pPr lvl="1"/>
            <a:r>
              <a:rPr lang="en-US" sz="2000" dirty="0" smtClean="0"/>
              <a:t>Alzheimer’s</a:t>
            </a:r>
          </a:p>
          <a:p>
            <a:pPr lvl="1"/>
            <a:r>
              <a:rPr lang="en-US" sz="2000" dirty="0" smtClean="0"/>
              <a:t>Parkinson’s</a:t>
            </a:r>
          </a:p>
          <a:p>
            <a:pPr lvl="1"/>
            <a:r>
              <a:rPr lang="en-US" sz="2000" dirty="0" smtClean="0"/>
              <a:t>Huntington’s</a:t>
            </a:r>
          </a:p>
          <a:p>
            <a:r>
              <a:rPr lang="en-US" sz="2400" dirty="0" smtClean="0"/>
              <a:t>Proliferation of damaged DNA can lead to cancers and tumors</a:t>
            </a:r>
          </a:p>
          <a:p>
            <a:r>
              <a:rPr lang="en-US" sz="2400" dirty="0" smtClean="0"/>
              <a:t>Inability to destroy cells infected by viruses. </a:t>
            </a:r>
          </a:p>
          <a:p>
            <a:pPr marL="457200" lvl="1" indent="0">
              <a:buNone/>
            </a:pPr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5721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Checkpoints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53877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Programmed cell death is part of the regulation of the cell cycle</a:t>
            </a:r>
          </a:p>
          <a:p>
            <a:r>
              <a:rPr lang="en-US" dirty="0" smtClean="0"/>
              <a:t>Triggered when cellular processes check DNA and find errors (mutations).</a:t>
            </a:r>
          </a:p>
          <a:p>
            <a:r>
              <a:rPr lang="en-US" dirty="0" smtClean="0"/>
              <a:t>The groups responsible for these checks are </a:t>
            </a:r>
            <a:r>
              <a:rPr lang="en-US" b="1" dirty="0" err="1" smtClean="0"/>
              <a:t>cyclins</a:t>
            </a:r>
            <a:r>
              <a:rPr lang="en-US" dirty="0" smtClean="0"/>
              <a:t> and </a:t>
            </a:r>
            <a:r>
              <a:rPr lang="en-US" b="1" dirty="0" smtClean="0"/>
              <a:t>CDKs </a:t>
            </a:r>
            <a:r>
              <a:rPr lang="en-US" dirty="0" smtClean="0"/>
              <a:t>(</a:t>
            </a:r>
            <a:r>
              <a:rPr lang="en-US" b="1" dirty="0" err="1" smtClean="0"/>
              <a:t>C</a:t>
            </a:r>
            <a:r>
              <a:rPr lang="en-US" dirty="0" err="1" smtClean="0"/>
              <a:t>ycline</a:t>
            </a:r>
            <a:r>
              <a:rPr lang="en-US" dirty="0" smtClean="0"/>
              <a:t>-</a:t>
            </a:r>
            <a:r>
              <a:rPr lang="en-US" b="1" dirty="0" smtClean="0"/>
              <a:t>D</a:t>
            </a:r>
            <a:r>
              <a:rPr lang="en-US" dirty="0" smtClean="0"/>
              <a:t>ependent </a:t>
            </a:r>
            <a:r>
              <a:rPr lang="en-US" b="1" dirty="0" smtClean="0"/>
              <a:t>K</a:t>
            </a:r>
            <a:r>
              <a:rPr lang="en-US" dirty="0" smtClean="0"/>
              <a:t>inases)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1077" y="2288167"/>
            <a:ext cx="4611680" cy="2694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16473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Cell Cycle Checkpoints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G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c</a:t>
            </a:r>
            <a:r>
              <a:rPr lang="en-US" dirty="0" smtClean="0"/>
              <a:t>hecks for:</a:t>
            </a:r>
          </a:p>
          <a:p>
            <a:r>
              <a:rPr lang="en-US" dirty="0"/>
              <a:t>a</a:t>
            </a:r>
            <a:r>
              <a:rPr lang="en-US" dirty="0" smtClean="0"/>
              <a:t>ny DNA damage </a:t>
            </a:r>
          </a:p>
          <a:p>
            <a:r>
              <a:rPr lang="en-US" dirty="0" smtClean="0"/>
              <a:t>sufficient nutrients</a:t>
            </a:r>
          </a:p>
          <a:p>
            <a:r>
              <a:rPr lang="en-US" dirty="0" smtClean="0"/>
              <a:t>cell size and growth is normal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If any conditions are not met, CDK pauses cell cycle to allow repair.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2268415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G</a:t>
            </a:r>
            <a:r>
              <a:rPr lang="en-US" baseline="-25000" dirty="0" smtClean="0"/>
              <a:t>2</a:t>
            </a:r>
            <a:r>
              <a:rPr lang="en-US" dirty="0" smtClean="0"/>
              <a:t> checks for:</a:t>
            </a:r>
          </a:p>
          <a:p>
            <a:r>
              <a:rPr lang="en-US" dirty="0" smtClean="0"/>
              <a:t>any DNA damage or replication errors after S phase</a:t>
            </a:r>
          </a:p>
        </p:txBody>
      </p:sp>
      <p:sp>
        <p:nvSpPr>
          <p:cNvPr id="5" name="Content Placeholder 3"/>
          <p:cNvSpPr txBox="1">
            <a:spLocks/>
          </p:cNvSpPr>
          <p:nvPr/>
        </p:nvSpPr>
        <p:spPr>
          <a:xfrm>
            <a:off x="4648200" y="3868615"/>
            <a:ext cx="4038600" cy="225754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dirty="0" smtClean="0"/>
              <a:t>Between metaphase/anaphase:</a:t>
            </a:r>
          </a:p>
          <a:p>
            <a:r>
              <a:rPr lang="en-US" dirty="0" smtClean="0"/>
              <a:t>Spindle </a:t>
            </a:r>
            <a:r>
              <a:rPr lang="en-US" dirty="0" err="1" smtClean="0"/>
              <a:t>fibre</a:t>
            </a:r>
            <a:r>
              <a:rPr lang="en-US" dirty="0" smtClean="0"/>
              <a:t> formation</a:t>
            </a:r>
          </a:p>
          <a:p>
            <a:r>
              <a:rPr lang="en-US" dirty="0" smtClean="0"/>
              <a:t>Attachment to chromosomes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55547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Genetic control of cell cycle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What if there is damage to DNA? </a:t>
            </a:r>
          </a:p>
          <a:p>
            <a:r>
              <a:rPr lang="en-US" dirty="0" smtClean="0"/>
              <a:t>The </a:t>
            </a:r>
            <a:r>
              <a:rPr lang="en-US" b="1" dirty="0" smtClean="0"/>
              <a:t>p53 gene</a:t>
            </a:r>
            <a:r>
              <a:rPr lang="en-US" dirty="0" smtClean="0"/>
              <a:t> activates</a:t>
            </a:r>
          </a:p>
          <a:p>
            <a:r>
              <a:rPr lang="en-US" dirty="0" smtClean="0"/>
              <a:t>decides whether the DNA can be repaired or the cell is destroyed – Apoptosis.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7356" y="1600200"/>
            <a:ext cx="3959444" cy="4904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1137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2795</TotalTime>
  <Words>812</Words>
  <Application>Microsoft Macintosh PowerPoint</Application>
  <PresentationFormat>On-screen Show (4:3)</PresentationFormat>
  <Paragraphs>111</Paragraphs>
  <Slides>26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Disruption of cell cycle regulation</vt:lpstr>
      <vt:lpstr>Apoptosis</vt:lpstr>
      <vt:lpstr>Apoptosis</vt:lpstr>
      <vt:lpstr>Apoptosis vs Necrosis</vt:lpstr>
      <vt:lpstr>What leads to Apoptosis?</vt:lpstr>
      <vt:lpstr>Consequences of Apoptosis failure</vt:lpstr>
      <vt:lpstr>Cell Cycle Checkpoints</vt:lpstr>
      <vt:lpstr>Cell Cycle Checkpoints</vt:lpstr>
      <vt:lpstr>Genetic control of cell cycle</vt:lpstr>
      <vt:lpstr>Genetic control of cell cycle</vt:lpstr>
      <vt:lpstr>Mutagens</vt:lpstr>
      <vt:lpstr>PowerPoint Presentation</vt:lpstr>
      <vt:lpstr>Types of Mutagens</vt:lpstr>
      <vt:lpstr>What do all these words have in common?</vt:lpstr>
      <vt:lpstr>What is a Stem Cell?</vt:lpstr>
      <vt:lpstr>Why are Stem Cells so special?</vt:lpstr>
      <vt:lpstr>Types of stem cells</vt:lpstr>
      <vt:lpstr>PowerPoint Presentation</vt:lpstr>
      <vt:lpstr>Toti, Pluri, and Multipotency </vt:lpstr>
      <vt:lpstr>Toti, Pluri and Multipotency</vt:lpstr>
      <vt:lpstr>Stem cells and Therapy</vt:lpstr>
      <vt:lpstr>Sources of Stem Cells</vt:lpstr>
      <vt:lpstr>PowerPoint Presentation</vt:lpstr>
      <vt:lpstr>Stem Cell Research</vt:lpstr>
      <vt:lpstr>PowerPoint Presentation</vt:lpstr>
      <vt:lpstr>Recap Questions</vt:lpstr>
    </vt:vector>
  </TitlesOfParts>
  <Company>Lara S.C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Disruption of cell cycle regulation</dc:title>
  <dc:creator>ICT Department</dc:creator>
  <cp:lastModifiedBy>ICT Department</cp:lastModifiedBy>
  <cp:revision>24</cp:revision>
  <dcterms:created xsi:type="dcterms:W3CDTF">2016-06-20T08:47:55Z</dcterms:created>
  <dcterms:modified xsi:type="dcterms:W3CDTF">2016-06-22T07:23:42Z</dcterms:modified>
</cp:coreProperties>
</file>