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60" r:id="rId7"/>
    <p:sldId id="262" r:id="rId8"/>
    <p:sldId id="259" r:id="rId9"/>
    <p:sldId id="261" r:id="rId10"/>
    <p:sldId id="263" r:id="rId11"/>
    <p:sldId id="265" r:id="rId12"/>
    <p:sldId id="264" r:id="rId13"/>
    <p:sldId id="268" r:id="rId14"/>
    <p:sldId id="269" r:id="rId15"/>
    <p:sldId id="272" r:id="rId16"/>
    <p:sldId id="271" r:id="rId17"/>
    <p:sldId id="273" r:id="rId18"/>
    <p:sldId id="274" r:id="rId19"/>
    <p:sldId id="296" r:id="rId20"/>
    <p:sldId id="270" r:id="rId21"/>
    <p:sldId id="275" r:id="rId22"/>
    <p:sldId id="276" r:id="rId23"/>
    <p:sldId id="277" r:id="rId24"/>
    <p:sldId id="278" r:id="rId25"/>
    <p:sldId id="295" r:id="rId26"/>
    <p:sldId id="279" r:id="rId27"/>
    <p:sldId id="280" r:id="rId28"/>
    <p:sldId id="281" r:id="rId29"/>
    <p:sldId id="282" r:id="rId30"/>
    <p:sldId id="285" r:id="rId31"/>
    <p:sldId id="286" r:id="rId32"/>
    <p:sldId id="287" r:id="rId33"/>
    <p:sldId id="283" r:id="rId34"/>
    <p:sldId id="288" r:id="rId35"/>
    <p:sldId id="289" r:id="rId36"/>
    <p:sldId id="290" r:id="rId37"/>
    <p:sldId id="293" r:id="rId38"/>
    <p:sldId id="284" r:id="rId39"/>
    <p:sldId id="291" r:id="rId40"/>
    <p:sldId id="294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6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44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63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0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56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87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49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096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81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5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74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FA5C-157C-4E6A-A72D-DEA24F01CA8C}" type="datetimeFigureOut">
              <a:rPr lang="en-AU" smtClean="0"/>
              <a:t>6/07/16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5FCE-8137-43BD-9388-75F75C09E8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645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introns+and+exons&amp;source=images&amp;cd=&amp;cad=rja&amp;docid=6xrRNXimmjvZsM&amp;tbnid=yWt4_45QK4UVQM:&amp;ved=0CAUQjRw&amp;url=http://faculty.southwest.tn.edu/rburkett/DNA,_RNA,_&amp;_Protein_Synthesis.htm&amp;ei=eH__UbiRE4SikQXtrIHYBQ&amp;psig=AFQjCNG5Ezzau5Pg2QU3jP0A73rG31xN-g&amp;ust=1375785141929327" TargetMode="Externa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ribosome&amp;source=images&amp;cd=&amp;cad=rja&amp;docid=mEYYqIKhiimJZM&amp;tbnid=QLoS39kUeLXyxM:&amp;ved=0CAUQjRw&amp;url=http://pspruett.blogspot.com/2005_11_01_archive.html&amp;ei=64b_UYz-MczUkwWTloGgCA&amp;psig=AFQjCNGlmMedQvHttXlbDlXdrp-wAn52Xg&amp;ust=1375787053695347" TargetMode="Externa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tRNA&amp;source=images&amp;cd=&amp;cad=rja&amp;docid=nGTK3cLneoDv3M&amp;tbnid=CdYjsJ5yR97yyM:&amp;ved=0CAUQjRw&amp;url=http://hyperphysics.phy-astr.gsu.edu/hbase/organic/trna.html&amp;ei=AYj_UYeeDoPGkAWjvoGABw&amp;psig=AFQjCNHM85p1VI2PmGD2nY_El573zBAt-A&amp;ust=1375787379234209" TargetMode="External"/><Relationship Id="rId3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regulator+gene&amp;source=images&amp;cd=&amp;cad=rja&amp;uact=8&amp;docid=rO-jVp8_KX-4-M&amp;tbnid=I3X-JDawzUwnrM:&amp;ved=0CAUQjRw&amp;url=http://www.studyblue.com/notes/note/n/transcription-and-translation-vocab-cards/deck/773841&amp;ei=rnPDU_bLJsSkkQWI6IDwDQ&amp;psig=AFQjCNE9t01HypzzsbFcDAHN2edUdiNPVw&amp;ust=1405404436447927" TargetMode="External"/><Relationship Id="rId3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regulator+gene&amp;source=images&amp;cd=&amp;cad=rja&amp;uact=8&amp;docid=rO-jVp8_KX-4-M&amp;tbnid=I3X-JDawzUwnrM:&amp;ved=0CAUQjRw&amp;url=http://www.studyblue.com/notes/note/n/transcription-and-translation-vocab-cards/deck/773841&amp;ei=rnPDU_bLJsSkkQWI6IDwDQ&amp;psig=AFQjCNE9t01HypzzsbFcDAHN2edUdiNPVw&amp;ust=1405404436447927" TargetMode="External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lac+operon&amp;source=images&amp;cd=&amp;cad=rja&amp;docid=gji8DMrEcFqFqM&amp;tbnid=lkLSPPz3bczURM:&amp;ved=0CAUQjRw&amp;url=http://www.tumblr.com/tagged/lac%20operon&amp;ei=2iwCUqeBHsqtkAXW_YCIBg&amp;psig=AFQjCNHZ8_6tbz_XVsZUu6CNzuUgF0YBBQ&amp;ust=1375960650832855" TargetMode="External"/><Relationship Id="rId3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lac+operon&amp;source=images&amp;cd=&amp;cad=rja&amp;docid=OBPANIKwGzZgoM&amp;tbnid=s5cUSsKiK3dPCM:&amp;ved=0CAUQjRw&amp;url=http://poorhungrydrowsy.blogspot.com/2010/05/bacterial-transcription-induction-and.html&amp;ei=Gi0CUv3GB8ellAWa3IGQDQ&amp;psig=AFQjCNHZ8_6tbz_XVsZUu6CNzuUgF0YBBQ&amp;ust=1375960650832855" TargetMode="Externa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lac+operon&amp;source=images&amp;cd=&amp;cad=rja&amp;docid=9E9_Td8bH51KhM&amp;tbnid=Eua05U_3Dw7n-M:&amp;ved=0CAUQjRw&amp;url=http://joegts.blogspot.com/2011/04/lac-operon.html&amp;ei=fC0CUtLePIjxlAW7-IGwDA&amp;psig=AFQjCNHZ8_6tbz_XVsZUu6CNzuUgF0YBBQ&amp;ust=1375960650832855" TargetMode="External"/><Relationship Id="rId3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gene&amp;source=images&amp;cd=&amp;cad=rja&amp;docid=h84xI7Qa_tj9LM&amp;tbnid=TeSbqFQI3lVdEM:&amp;ved=0CAUQjRw&amp;url=http://science.howstuffworks.com/life/cellular-microscopic/cell7.htm&amp;ei=SX7_UefoPIyfkQWV0oCYAw&amp;psig=AFQjCNH1AygpD-gZ0mjvZWHs19dQTNjAEQ&amp;ust=1375784884847306" TargetMode="External"/><Relationship Id="rId3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9834092339/student_view0/chapter11/meiosis_with_crossing_over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teenage%20mutatant%20ninja%20turtles&amp;source=images&amp;cd=&amp;cad=rja&amp;docid=Jl04pIC7kroN-M&amp;tbnid=f8C7h8oSqtClhM:&amp;ved=0CAUQjRw&amp;url=http://www.dragoart.com/tuts/423/1/1/how-to-draw-leonardo-from-teenage-mutant-ninja-turtles.htm&amp;ei=uzACUvvMFonwkAXt6IC4Dg&amp;psig=AFQjCNGLsp0EUxsY0dO1fyiLFxIMJ-vg8A&amp;ust=1375961641600901" TargetMode="External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types%20of%20gene%20mutation&amp;source=images&amp;cd=&amp;cad=rja&amp;docid=cdbH2QJWz6x69M&amp;tbnid=-fuwIcECkNQZDM:&amp;ved=0CAUQjRw&amp;url=https://koshland-science-museum.org/sites/all/exhibits/exhibitdna/inh03.jsp&amp;ei=vcYCUom0JJHPkgXa5IHQDw&amp;bvm=bv.50310824,d.dGI&amp;psig=AFQjCNGxf0rzO5QqGu00TMQ16UtfdU4Rnw&amp;ust=1375999835408667" TargetMode="External"/><Relationship Id="rId3" Type="http://schemas.openxmlformats.org/officeDocument/2006/relationships/image" Target="../media/image13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types%20of%20gene%20mutation&amp;source=images&amp;cd=&amp;cad=rja&amp;docid=Ps-gKPxanq39EM&amp;tbnid=3h2RttRAbX33lM:&amp;ved=0CAUQjRw&amp;url=http://www.cancer.gov/cancertopics/understandingcancer/cancer/AllPages&amp;ei=C8cCUuiwD8KWkwW984GgBA&amp;bvm=bv.50310824,d.dGI&amp;psig=AFQjCNGxf0rzO5QqGu00TMQ16UtfdU4Rnw&amp;ust=1375999835408667" TargetMode="External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gene+including+introns&amp;source=images&amp;cd=&amp;cad=rja&amp;docid=MNOv-N10Zf4moM&amp;tbnid=pMQ6hc4n0FuBPM:&amp;ved=0CAUQjRw&amp;url=http://click4biology.info/c4b/7/pro7.1.htm&amp;ei=FIP_UdPwGoeYkQXsyICwBQ&amp;psig=AFQjCNE9Yp3IP2f-atXRfCH05sCnlwv4KA&amp;ust=1375786113766607" TargetMode="Externa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Chromosomes%20mutation&amp;source=images&amp;cd=&amp;cad=rja&amp;docid=AFuDgQvJUcXY1M&amp;tbnid=DxIwSPaD7EIkmM:&amp;ved=0CAUQjRw&amp;url=http://www.vce.bioninja.com.au/aos-3-heredity/molecular-genetics/mutations.html&amp;ei=YMkCUqjqEcifkgWx7IGQAQ&amp;psig=AFQjCNEiUON0PlIQY6eCkhiormI5Jltitw&amp;ust=1376000717052024" TargetMode="Externa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transcription&amp;source=images&amp;cd=&amp;cad=rja&amp;docid=DqJWV1azxezKqM&amp;tbnid=v5WaWelIUGCd5M:&amp;ved=0CAUQjRw&amp;url=http://limbiclab.com/2012/12/02/a-crash-course-in-dna-amino-acids-and-proteins-how-the-code-of-life-produces-the-stuff-that-makes-you/&amp;ei=cDD_UfDUI4zQkwXJ1YGoDg&amp;psig=AFQjCNFLAHn_xi--t3nxLBhtY7XulyFa_g&amp;ust=1375764940499892" TargetMode="Externa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8: Molecular Genetics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DNA: the universal molecule of life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77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Modification of pre-mRNA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Post-transcription modification:</a:t>
            </a:r>
          </a:p>
          <a:p>
            <a:r>
              <a:rPr lang="en-AU" dirty="0" smtClean="0"/>
              <a:t>Capping: 5’ end is capped with an altered G base (methyl </a:t>
            </a:r>
            <a:r>
              <a:rPr lang="en-AU" dirty="0" err="1" smtClean="0"/>
              <a:t>guanosine</a:t>
            </a:r>
            <a:r>
              <a:rPr lang="en-AU" dirty="0" smtClean="0"/>
              <a:t>). </a:t>
            </a:r>
          </a:p>
          <a:p>
            <a:r>
              <a:rPr lang="en-AU" dirty="0" smtClean="0"/>
              <a:t>Tail: the pre-mRNA is clipped at the 3’ end and a poly-adenine (A) tail with up to 250 A’s is added.</a:t>
            </a:r>
          </a:p>
          <a:p>
            <a:pPr lvl="1"/>
            <a:r>
              <a:rPr lang="en-AU" dirty="0" smtClean="0"/>
              <a:t>Makes mRNA more stable</a:t>
            </a:r>
          </a:p>
          <a:p>
            <a:r>
              <a:rPr lang="en-AU" dirty="0" smtClean="0"/>
              <a:t>Splicing: Regions in pre-mRNA that correspond to introns are cut out, and the remaining exons are spliced together. (</a:t>
            </a:r>
            <a:r>
              <a:rPr lang="en-AU" dirty="0" err="1" smtClean="0"/>
              <a:t>Spliceosome</a:t>
            </a:r>
            <a:r>
              <a:rPr lang="en-AU" dirty="0" smtClean="0"/>
              <a:t> enzymes do this work. They recognise GU-…intron…AG)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076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aculty.southwest.tn.edu/rburkett/gb%20-%20F5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8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This final mRNA is ready to leave the nucleus. It moves across the nuclear membrane into the cytosol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876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Quick questions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Where does transcription occur?</a:t>
            </a:r>
          </a:p>
          <a:p>
            <a:r>
              <a:rPr lang="en-AU" dirty="0" smtClean="0"/>
              <a:t>What is the end product of this process?</a:t>
            </a:r>
          </a:p>
          <a:p>
            <a:r>
              <a:rPr lang="en-AU" dirty="0" smtClean="0"/>
              <a:t>A template strand of DNA includes the base sequence: TATCGGCAT.  Write the base sequence of the complementary non template strand.</a:t>
            </a:r>
          </a:p>
          <a:p>
            <a:r>
              <a:rPr lang="en-AU" dirty="0" smtClean="0"/>
              <a:t>A strand of mRNA includes the base sequence: AUGUAUCCG. Write the base sequence of the DNA coding strand.</a:t>
            </a:r>
          </a:p>
          <a:p>
            <a:r>
              <a:rPr lang="en-AU" dirty="0" smtClean="0"/>
              <a:t>Write two ways in which RNA differs from  DNA</a:t>
            </a:r>
          </a:p>
          <a:p>
            <a:r>
              <a:rPr lang="en-AU" dirty="0" smtClean="0"/>
              <a:t>List two differences between pre-mRNA and mRNA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616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Instructions carried on mRNA are translated into a amino acids that are linked together as a protein chain.</a:t>
            </a:r>
          </a:p>
          <a:p>
            <a:r>
              <a:rPr lang="en-AU" dirty="0" smtClean="0"/>
              <a:t>Note that amino acids are present in solution in the cytosol.</a:t>
            </a:r>
          </a:p>
          <a:p>
            <a:pPr marL="0" indent="0">
              <a:buNone/>
            </a:pPr>
            <a:r>
              <a:rPr lang="en-AU" dirty="0" smtClean="0"/>
              <a:t>Step 1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829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Ribosome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" y="1196752"/>
            <a:ext cx="3175248" cy="4525963"/>
          </a:xfrm>
        </p:spPr>
        <p:txBody>
          <a:bodyPr/>
          <a:lstStyle/>
          <a:p>
            <a:r>
              <a:rPr lang="en-AU" dirty="0" smtClean="0"/>
              <a:t>Is composed of a large subunit (60 S) and a small subunit (40S)</a:t>
            </a:r>
            <a:endParaRPr lang="en-AU" dirty="0"/>
          </a:p>
        </p:txBody>
      </p:sp>
      <p:pic>
        <p:nvPicPr>
          <p:cNvPr id="4100" name="Picture 4" descr="http://pspruett.brinkster.net/Images/ribosom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5688632" cy="46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0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mRNA moves into the cytoplasm and attaches itself to a ribosome</a:t>
            </a:r>
            <a:r>
              <a:rPr lang="en-A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ribosome scans the mRNA for an AUG start codon.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Transfer RNA (</a:t>
            </a:r>
            <a:r>
              <a:rPr lang="en-AU" dirty="0" err="1" smtClean="0"/>
              <a:t>tRNA</a:t>
            </a:r>
            <a:r>
              <a:rPr lang="en-AU" dirty="0" smtClean="0"/>
              <a:t>) is a carrier molecule. It brings each amino acid to the ribosome.</a:t>
            </a:r>
          </a:p>
          <a:p>
            <a:pPr marL="914400" lvl="1" indent="-514350"/>
            <a:r>
              <a:rPr lang="en-AU" dirty="0" smtClean="0"/>
              <a:t>One end has an ‘anti-codon’ that matches the mRNA </a:t>
            </a:r>
            <a:r>
              <a:rPr lang="en-AU" dirty="0" err="1" smtClean="0"/>
              <a:t>condon</a:t>
            </a:r>
            <a:endParaRPr lang="en-AU" dirty="0" smtClean="0"/>
          </a:p>
          <a:p>
            <a:pPr marL="914400" lvl="1" indent="-514350"/>
            <a:r>
              <a:rPr lang="en-AU" dirty="0" smtClean="0"/>
              <a:t>The other end attaches to a specific amino acid</a:t>
            </a:r>
          </a:p>
        </p:txBody>
      </p:sp>
    </p:spTree>
    <p:extLst>
      <p:ext uri="{BB962C8B-B14F-4D97-AF65-F5344CB8AC3E}">
        <p14:creationId xmlns:p14="http://schemas.microsoft.com/office/powerpoint/2010/main" val="121794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yperphysics.phy-astr.gsu.edu/hbase/organic/imgorg/trna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49" y="404664"/>
            <a:ext cx="4297759" cy="61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450912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Once </a:t>
            </a:r>
            <a:r>
              <a:rPr lang="en-AU" dirty="0" err="1" smtClean="0"/>
              <a:t>tRNA</a:t>
            </a:r>
            <a:r>
              <a:rPr lang="en-AU" dirty="0" smtClean="0"/>
              <a:t> have dropped off their amino acids, that return to the cytoplasm and can be used to pick up another amino acid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647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4. As </a:t>
            </a:r>
            <a:r>
              <a:rPr lang="en-AU" dirty="0"/>
              <a:t>the ribosome passes along the mRNA strand, it reads the 3 base codon site and bonds with a complementary </a:t>
            </a:r>
            <a:r>
              <a:rPr lang="en-AU" dirty="0" err="1"/>
              <a:t>tRNA</a:t>
            </a:r>
            <a:r>
              <a:rPr lang="en-AU" dirty="0"/>
              <a:t> molecule. (this means that amino acids are linked in an order corresponding to the sequence of base triplets in the </a:t>
            </a:r>
            <a:r>
              <a:rPr lang="en-AU" dirty="0" smtClean="0"/>
              <a:t>mRNA).</a:t>
            </a:r>
          </a:p>
          <a:p>
            <a:pPr marL="0" indent="0">
              <a:buNone/>
            </a:pPr>
            <a:r>
              <a:rPr lang="en-AU" dirty="0" smtClean="0"/>
              <a:t>5. As </a:t>
            </a:r>
            <a:r>
              <a:rPr lang="en-AU" dirty="0"/>
              <a:t>the ribosome moves along the mRNA strand more and more amino acids are added to the growing polypeptide </a:t>
            </a:r>
            <a:r>
              <a:rPr lang="en-AU" dirty="0" smtClean="0"/>
              <a:t>chain and peptide bonds form between the amino acids.</a:t>
            </a:r>
          </a:p>
          <a:p>
            <a:pPr marL="0" indent="0">
              <a:buNone/>
            </a:pPr>
            <a:r>
              <a:rPr lang="en-AU" dirty="0" smtClean="0"/>
              <a:t>6. Upon reaching a stop codon, the ribosome detaches the mRNA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39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37375"/>
            <a:ext cx="6675972" cy="56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knowledge (from study design)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Molecular genetics</a:t>
            </a:r>
          </a:p>
          <a:p>
            <a:pPr lvl="1"/>
            <a:r>
              <a:rPr lang="en-AU" dirty="0" smtClean="0"/>
              <a:t>The nature of genomes, genes and the genetic code</a:t>
            </a:r>
          </a:p>
          <a:p>
            <a:pPr lvl="1"/>
            <a:r>
              <a:rPr lang="en-AU" dirty="0" smtClean="0"/>
              <a:t>Gene expression</a:t>
            </a:r>
          </a:p>
          <a:p>
            <a:pPr lvl="2"/>
            <a:r>
              <a:rPr lang="en-AU" dirty="0" smtClean="0"/>
              <a:t>The genetic code and roles of RNA in </a:t>
            </a:r>
            <a:r>
              <a:rPr lang="en-AU" b="1" dirty="0" smtClean="0"/>
              <a:t>transcription</a:t>
            </a:r>
            <a:r>
              <a:rPr lang="en-AU" dirty="0" smtClean="0"/>
              <a:t>, RNA processing in eukaryotes, and </a:t>
            </a:r>
            <a:r>
              <a:rPr lang="en-AU" b="1" dirty="0" smtClean="0"/>
              <a:t>translation.</a:t>
            </a:r>
          </a:p>
          <a:p>
            <a:pPr lvl="1"/>
            <a:r>
              <a:rPr lang="en-AU" dirty="0" smtClean="0"/>
              <a:t>Gene regulation</a:t>
            </a:r>
          </a:p>
          <a:p>
            <a:r>
              <a:rPr lang="en-AU" dirty="0" smtClean="0"/>
              <a:t>Causes of phenotypic variation: mutations</a:t>
            </a:r>
          </a:p>
          <a:p>
            <a:pPr marL="914400" lvl="2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843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players in translation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3250704" cy="3629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DNA in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mRNA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Ribosomes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tRNA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Amino acids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Protein chain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75856" y="1556792"/>
            <a:ext cx="5760640" cy="36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Masterplan</a:t>
            </a:r>
            <a:r>
              <a:rPr lang="en-AU" dirty="0" smtClean="0"/>
              <a:t> with complete instructions of a house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Working copy of one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Construction site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Brickies carrying the raw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Raw material (bricks)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Finished house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37321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Create an analogy that links all 6 key players together. See how example above to get the idea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43762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regulation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one cell contains the entire information to build an entire human being, why does it only become a specific cell in your muscle?</a:t>
            </a:r>
          </a:p>
          <a:p>
            <a:pPr lvl="1"/>
            <a:r>
              <a:rPr lang="en-AU" dirty="0" smtClean="0"/>
              <a:t>Cells do not express all genes in their genomes at the one time</a:t>
            </a:r>
          </a:p>
          <a:p>
            <a:pPr lvl="1"/>
            <a:r>
              <a:rPr lang="en-AU" dirty="0" smtClean="0"/>
              <a:t>The speed at which genes are transcribed and translated are controlled.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17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regulation in prokaryotes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Example </a:t>
            </a:r>
            <a:r>
              <a:rPr lang="en-AU" dirty="0" err="1" smtClean="0"/>
              <a:t>E.Coli</a:t>
            </a:r>
            <a:endParaRPr lang="en-AU" dirty="0" smtClean="0"/>
          </a:p>
          <a:p>
            <a:pPr lvl="1"/>
            <a:r>
              <a:rPr lang="en-AU" dirty="0" smtClean="0"/>
              <a:t>Inhabits the gut of mammals. Lives on sugars.</a:t>
            </a:r>
          </a:p>
          <a:p>
            <a:pPr lvl="1"/>
            <a:r>
              <a:rPr lang="en-AU" dirty="0" smtClean="0"/>
              <a:t>Infant mammals feed on milk. This contains the sugar lactose.</a:t>
            </a:r>
          </a:p>
          <a:p>
            <a:pPr lvl="1"/>
            <a:r>
              <a:rPr lang="en-AU" dirty="0" smtClean="0"/>
              <a:t>However </a:t>
            </a:r>
            <a:r>
              <a:rPr lang="en-AU" dirty="0" err="1" smtClean="0"/>
              <a:t>E.Coli</a:t>
            </a:r>
            <a:r>
              <a:rPr lang="en-AU" dirty="0" smtClean="0"/>
              <a:t> actually prefers glucose, as it is easier to use in cellular respiration. </a:t>
            </a:r>
            <a:r>
              <a:rPr lang="en-AU" dirty="0" err="1" smtClean="0"/>
              <a:t>E.coli</a:t>
            </a:r>
            <a:r>
              <a:rPr lang="en-AU" dirty="0" smtClean="0"/>
              <a:t> produces enzymes to break down lactose into glucose.</a:t>
            </a:r>
          </a:p>
          <a:p>
            <a:r>
              <a:rPr lang="en-AU" dirty="0" smtClean="0"/>
              <a:t>So</a:t>
            </a:r>
          </a:p>
          <a:p>
            <a:pPr lvl="1"/>
            <a:r>
              <a:rPr lang="en-AU" dirty="0" smtClean="0"/>
              <a:t>If only lactose is present, </a:t>
            </a:r>
            <a:r>
              <a:rPr lang="en-AU" dirty="0" err="1" smtClean="0"/>
              <a:t>E.Coli</a:t>
            </a:r>
            <a:r>
              <a:rPr lang="en-AU" dirty="0" smtClean="0"/>
              <a:t> produces enzymes (turns on the gene to make enzymes) to break down lactose</a:t>
            </a:r>
          </a:p>
          <a:p>
            <a:pPr lvl="1"/>
            <a:r>
              <a:rPr lang="en-AU" dirty="0" smtClean="0"/>
              <a:t>If lactose AND glucose are present, </a:t>
            </a:r>
            <a:r>
              <a:rPr lang="en-AU" dirty="0" err="1" smtClean="0"/>
              <a:t>E.coli</a:t>
            </a:r>
            <a:r>
              <a:rPr lang="en-AU" dirty="0" smtClean="0"/>
              <a:t> turns off the production of enzyme and just uses glucose.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5557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000" dirty="0" smtClean="0"/>
              <a:t>Structural genes – a region of DNA coding for a particular protein</a:t>
            </a:r>
          </a:p>
          <a:p>
            <a:r>
              <a:rPr lang="en-AU" sz="2000" dirty="0" smtClean="0"/>
              <a:t>Regulator gene – a gene that codes for the production of a repressor protein that inhibits the action of an operator gene, thereby preventing transcription of a structural gene.</a:t>
            </a:r>
          </a:p>
          <a:p>
            <a:r>
              <a:rPr lang="en-AU" sz="2000" dirty="0" smtClean="0"/>
              <a:t>Repressor protein – a protein coded for by the regulator gene that binds to an operator gene, which inhibits transcription of a structural gene.</a:t>
            </a:r>
          </a:p>
          <a:p>
            <a:r>
              <a:rPr lang="en-AU" sz="2000" dirty="0" smtClean="0"/>
              <a:t>Operators – a region of DNA situated around a promoter that interacts with a specific repressor;  when bound with a repressor protein, it prevents transcription of the structural gene.</a:t>
            </a:r>
          </a:p>
          <a:p>
            <a:r>
              <a:rPr lang="en-AU" sz="2000" dirty="0" smtClean="0"/>
              <a:t>Enhancers – regions found in eukaryotic DNA that act as a binding sites for some  activator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1352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are the genes controlled in </a:t>
            </a:r>
            <a:r>
              <a:rPr lang="en-AU" dirty="0" err="1" smtClean="0"/>
              <a:t>E.coli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600200"/>
            <a:ext cx="4038553" cy="4525963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The regulator gene, codes for a repressor protein. </a:t>
            </a:r>
          </a:p>
          <a:p>
            <a:pPr lvl="1"/>
            <a:r>
              <a:rPr lang="en-AU" dirty="0" smtClean="0"/>
              <a:t>If no lactose is available, the repressor protein binds to two sections of non-coding DNA, called operators – see picture</a:t>
            </a:r>
          </a:p>
          <a:p>
            <a:r>
              <a:rPr lang="en-AU" dirty="0" smtClean="0"/>
              <a:t>Promoters are a sequence that signals the start of a gene.</a:t>
            </a:r>
          </a:p>
          <a:p>
            <a:endParaRPr lang="en-AU" dirty="0"/>
          </a:p>
        </p:txBody>
      </p:sp>
      <p:pic>
        <p:nvPicPr>
          <p:cNvPr id="1026" name="Picture 2" descr="http://test.classconnection.s3.amazonaws.com/534/flashcards/351534/jpg/genereg.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57" y="1556792"/>
            <a:ext cx="50344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4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4042792" cy="4525963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RNA polymerase binds to the promoter region activating the gene, causing transcription to begin.</a:t>
            </a:r>
          </a:p>
          <a:p>
            <a:r>
              <a:rPr lang="en-AU" dirty="0"/>
              <a:t>When lactose is absent, the repressor protein binds to the operators around the promoter and prevents RNA polymerase attaching to the promoter, blocking the gene</a:t>
            </a:r>
          </a:p>
        </p:txBody>
      </p:sp>
      <p:pic>
        <p:nvPicPr>
          <p:cNvPr id="4" name="Picture 2" descr="http://test.classconnection.s3.amazonaws.com/534/flashcards/351534/jpg/genereg.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57" y="1556792"/>
            <a:ext cx="50344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are the genes controlled in </a:t>
            </a:r>
            <a:r>
              <a:rPr lang="en-AU" dirty="0" err="1" smtClean="0"/>
              <a:t>E.coli</a:t>
            </a:r>
            <a:r>
              <a:rPr lang="en-AU" dirty="0" smtClean="0"/>
              <a:t> </a:t>
            </a:r>
            <a:r>
              <a:rPr lang="en-AU" dirty="0" err="1" smtClean="0"/>
              <a:t>cont</a:t>
            </a:r>
            <a:r>
              <a:rPr lang="en-AU" dirty="0" smtClean="0"/>
              <a:t>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22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4.media.tumblr.com/tumblr_lfnbzyb6xz1qfn0l9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326"/>
            <a:ext cx="5760640" cy="66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1844824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Take note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when the repressor will bind to the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when the RNA polymerase is able to bind to the promoter.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92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`</a:t>
            </a:r>
            <a:endParaRPr lang="en-AU" dirty="0"/>
          </a:p>
        </p:txBody>
      </p:sp>
      <p:pic>
        <p:nvPicPr>
          <p:cNvPr id="2050" name="Picture 2" descr="http://3.bp.blogspot.com/_s2NiQCC_sMs/S-WEU4M2e2I/AAAAAAAAAIg/8fMKa-6xlV8/s1600/Lac+Oper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864"/>
            <a:ext cx="7056784" cy="63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3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Rjm81XWM02fP-zKyY2_t5OzP5PHKSHRAL0zQf6KV5MjvAyuHL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8762"/>
            <a:ext cx="7776864" cy="52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9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Regulation in Eukaryotes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Of course it is more complicated!</a:t>
            </a:r>
          </a:p>
          <a:p>
            <a:r>
              <a:rPr lang="en-AU" dirty="0" smtClean="0"/>
              <a:t>Some things that are known</a:t>
            </a:r>
          </a:p>
          <a:p>
            <a:pPr lvl="1"/>
            <a:r>
              <a:rPr lang="en-AU" dirty="0" smtClean="0"/>
              <a:t>Enhancers: regions in DNA that act as bindings sites for activator proteins. Increase the number of RNA polymerase molecules transcribing the particular gene.</a:t>
            </a:r>
          </a:p>
          <a:p>
            <a:pPr lvl="1"/>
            <a:r>
              <a:rPr lang="en-AU" dirty="0" smtClean="0"/>
              <a:t>Chemical modification: if a methyl group attaches to nucleotides, protein synthesis could shut down.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37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Each gene has a </a:t>
            </a:r>
            <a:r>
              <a:rPr lang="en-AU" dirty="0" err="1" smtClean="0"/>
              <a:t>promotor</a:t>
            </a:r>
            <a:r>
              <a:rPr lang="en-AU" dirty="0" smtClean="0"/>
              <a:t> to start transcription and a ‘stop codon’ to stop transcription</a:t>
            </a:r>
          </a:p>
          <a:p>
            <a:r>
              <a:rPr lang="en-AU" dirty="0" smtClean="0"/>
              <a:t>Note that the codons in between are not all useful and used to make a protein…</a:t>
            </a:r>
            <a:endParaRPr lang="en-AU" dirty="0"/>
          </a:p>
        </p:txBody>
      </p:sp>
      <p:pic>
        <p:nvPicPr>
          <p:cNvPr id="1026" name="Picture 2" descr="http://static.ddmcdn.com/gif/evolution-gen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02935"/>
            <a:ext cx="5328592" cy="50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1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Variation within species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Within a species, there is evidently variation. How do we tell each other apart in this classroom?</a:t>
            </a:r>
          </a:p>
          <a:p>
            <a:r>
              <a:rPr lang="en-AU" dirty="0" smtClean="0"/>
              <a:t>Variation could include</a:t>
            </a:r>
          </a:p>
          <a:p>
            <a:pPr lvl="1"/>
            <a:r>
              <a:rPr lang="en-AU" dirty="0" smtClean="0"/>
              <a:t>Physical or structural features (shape, size, colour)</a:t>
            </a:r>
          </a:p>
          <a:p>
            <a:pPr lvl="1"/>
            <a:r>
              <a:rPr lang="en-AU" dirty="0" smtClean="0"/>
              <a:t>Or biochemical functioning</a:t>
            </a:r>
          </a:p>
          <a:p>
            <a:r>
              <a:rPr lang="en-AU" dirty="0" smtClean="0"/>
              <a:t>Causes</a:t>
            </a:r>
          </a:p>
          <a:p>
            <a:pPr lvl="1"/>
            <a:r>
              <a:rPr lang="en-AU" dirty="0" smtClean="0"/>
              <a:t>Some due to environmental factors</a:t>
            </a:r>
          </a:p>
          <a:p>
            <a:pPr lvl="1"/>
            <a:r>
              <a:rPr lang="en-AU" dirty="0" smtClean="0"/>
              <a:t>Most due to genetic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615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Chromosomes leading to variation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You may look similar to your </a:t>
            </a:r>
            <a:r>
              <a:rPr lang="en-AU" dirty="0" smtClean="0"/>
              <a:t>siblings </a:t>
            </a:r>
            <a:r>
              <a:rPr lang="en-AU" dirty="0"/>
              <a:t>or share some features, but </a:t>
            </a:r>
            <a:r>
              <a:rPr lang="en-AU" dirty="0" smtClean="0"/>
              <a:t>there is variation within your siblings even though you have the same mother and father supplying the genetic information</a:t>
            </a:r>
            <a:endParaRPr lang="en-AU" dirty="0"/>
          </a:p>
          <a:p>
            <a:r>
              <a:rPr lang="en-AU" dirty="0" smtClean="0"/>
              <a:t>More than just dominant/recessive…..</a:t>
            </a:r>
          </a:p>
          <a:p>
            <a:r>
              <a:rPr lang="en-AU" dirty="0" smtClean="0"/>
              <a:t>When homologous chromosomes meet up during prophase of meiosis, recombination can occur due to sections of the chromosome ‘crossing over’ or swapping places with the other homologous chromosome.</a:t>
            </a:r>
          </a:p>
          <a:p>
            <a:pPr marL="0" indent="0">
              <a:buNone/>
            </a:pPr>
            <a:r>
              <a:rPr lang="en-AU" sz="1800" dirty="0">
                <a:hlinkClick r:id="rId2"/>
              </a:rPr>
              <a:t>http://</a:t>
            </a:r>
            <a:r>
              <a:rPr lang="en-AU" sz="1800" dirty="0" smtClean="0">
                <a:hlinkClick r:id="rId2"/>
              </a:rPr>
              <a:t>highered.mcgraw-hill.com/sites/9834092339/student_view0/chapter11/meiosis_with_crossing_over.html</a:t>
            </a:r>
            <a:r>
              <a:rPr lang="en-AU" sz="1800" dirty="0" smtClean="0"/>
              <a:t> </a:t>
            </a:r>
          </a:p>
          <a:p>
            <a:r>
              <a:rPr lang="en-AU" dirty="0" smtClean="0"/>
              <a:t>Fertilisation of gametes is by chance. Not all mothers gametes are identical</a:t>
            </a:r>
          </a:p>
          <a:p>
            <a:pPr lvl="1"/>
            <a:r>
              <a:rPr lang="en-AU" dirty="0" smtClean="0"/>
              <a:t>Not all fathers gametes are identical</a:t>
            </a:r>
          </a:p>
          <a:p>
            <a:pPr lvl="1"/>
            <a:r>
              <a:rPr lang="en-AU" dirty="0" smtClean="0"/>
              <a:t>It is random as to which of the fathers and which of the mothers gametes fuse.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218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Other chromosomal causes of variation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Multiple alleles for particular traits (</a:t>
            </a:r>
            <a:r>
              <a:rPr lang="en-AU" dirty="0" err="1" smtClean="0"/>
              <a:t>eg</a:t>
            </a:r>
            <a:r>
              <a:rPr lang="en-AU" dirty="0" smtClean="0"/>
              <a:t> blood type)</a:t>
            </a:r>
          </a:p>
          <a:p>
            <a:r>
              <a:rPr lang="en-AU" dirty="0" smtClean="0"/>
              <a:t>Polygenes – the action of many genes influencing the phenotype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078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Variation due to MUTATIONS!</a:t>
            </a:r>
            <a:endParaRPr lang="en-AU" dirty="0"/>
          </a:p>
        </p:txBody>
      </p:sp>
      <p:pic>
        <p:nvPicPr>
          <p:cNvPr id="4098" name="Picture 2" descr="http://t3.gstatic.com/images?q=tbn:ANd9GcRbFi1wBuObJ07fBeDizn-SQKJFL2Q_BNn5zNxiJNeakzd8oESR_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5904656" cy="50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6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May be to do with mutations in the genetic code</a:t>
            </a:r>
          </a:p>
          <a:p>
            <a:pPr lvl="1"/>
            <a:r>
              <a:rPr lang="en-AU" dirty="0" smtClean="0"/>
              <a:t>This means a change to the instructions for building proteins</a:t>
            </a:r>
          </a:p>
          <a:p>
            <a:r>
              <a:rPr lang="en-AU" dirty="0" smtClean="0"/>
              <a:t>May be to do with mutations in the number of chromosomes</a:t>
            </a:r>
          </a:p>
          <a:p>
            <a:pPr lvl="1"/>
            <a:r>
              <a:rPr lang="en-AU" dirty="0" smtClean="0"/>
              <a:t>This means less or more information for creating an organism.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371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Somatic mutations – occur in the non reproductive cell of the organism</a:t>
            </a:r>
          </a:p>
          <a:p>
            <a:pPr lvl="1"/>
            <a:r>
              <a:rPr lang="en-AU" dirty="0" smtClean="0"/>
              <a:t>Can not be inherited by offspring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 sunbaking caused a mutation in a skin cell. This may result in cancer. This is not passed on to offspring.</a:t>
            </a:r>
          </a:p>
          <a:p>
            <a:r>
              <a:rPr lang="en-AU" dirty="0" smtClean="0"/>
              <a:t>Germ-line mutations – occur in a gene or chromosome in a gamete.</a:t>
            </a:r>
          </a:p>
          <a:p>
            <a:pPr lvl="1"/>
            <a:r>
              <a:rPr lang="en-AU" dirty="0" smtClean="0"/>
              <a:t>Can be inherited by offspring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 haemophilia began as a mutation</a:t>
            </a:r>
          </a:p>
        </p:txBody>
      </p:sp>
    </p:spTree>
    <p:extLst>
      <p:ext uri="{BB962C8B-B14F-4D97-AF65-F5344CB8AC3E}">
        <p14:creationId xmlns:p14="http://schemas.microsoft.com/office/powerpoint/2010/main" val="387036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mutations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Changes to the gene sequence during DNA replication</a:t>
            </a:r>
          </a:p>
          <a:p>
            <a:pPr lvl="1"/>
            <a:r>
              <a:rPr lang="en-AU" dirty="0" smtClean="0"/>
              <a:t>Note that often these mistakes are fixed by enzymes, but sometimes they are not.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701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Gene mutations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Substitution</a:t>
            </a:r>
          </a:p>
          <a:p>
            <a:r>
              <a:rPr lang="en-AU" dirty="0" smtClean="0"/>
              <a:t>Inversion</a:t>
            </a:r>
          </a:p>
          <a:p>
            <a:r>
              <a:rPr lang="en-AU" dirty="0" smtClean="0"/>
              <a:t>Insertion</a:t>
            </a:r>
          </a:p>
          <a:p>
            <a:r>
              <a:rPr lang="en-AU" dirty="0" smtClean="0"/>
              <a:t>deletion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86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oshland-science-museum.org/sites/all/exhibits/exhibitdna/images/dna/inh0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4820"/>
            <a:ext cx="8640960" cy="53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4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ncer.gov/PublishedContent/Images/images/documents/4167b7ca-7e27-4eec-9855-640637dde5dc/cancer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1" y="188640"/>
            <a:ext cx="8688049" cy="65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0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Introns and exons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A gene is actually made of codon sections called ‘exons’ and other codon sections called ‘introns’</a:t>
            </a:r>
          </a:p>
          <a:p>
            <a:r>
              <a:rPr lang="en-AU" dirty="0" smtClean="0"/>
              <a:t>Introns are interruptions in the gene. They don’t actually code for the protein.</a:t>
            </a:r>
          </a:p>
          <a:p>
            <a:r>
              <a:rPr lang="en-AU" dirty="0" smtClean="0"/>
              <a:t>The actual coding regions of the gene are called exons.</a:t>
            </a:r>
          </a:p>
          <a:p>
            <a:endParaRPr lang="en-AU" dirty="0"/>
          </a:p>
        </p:txBody>
      </p:sp>
      <p:pic>
        <p:nvPicPr>
          <p:cNvPr id="3074" name="Picture 2" descr="http://t2.gstatic.com/images?q=tbn:ANd9GcRtpTs2Px2cHYq91RE0M9MrMHwuUWf1YKhw-uUKMBcZnnOk8yh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30194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3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Chromosome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Deletion</a:t>
            </a:r>
          </a:p>
          <a:p>
            <a:r>
              <a:rPr lang="en-AU" dirty="0" smtClean="0"/>
              <a:t>Inversions</a:t>
            </a:r>
          </a:p>
          <a:p>
            <a:r>
              <a:rPr lang="en-AU" dirty="0" smtClean="0"/>
              <a:t>Translocation</a:t>
            </a:r>
          </a:p>
          <a:p>
            <a:r>
              <a:rPr lang="en-AU" dirty="0" smtClean="0"/>
              <a:t>Duplication</a:t>
            </a:r>
          </a:p>
          <a:p>
            <a:r>
              <a:rPr lang="en-AU" dirty="0" smtClean="0"/>
              <a:t>Aneuploidy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11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Chromosome mutations</a:t>
            </a:r>
            <a:endParaRPr lang="en-AU" dirty="0"/>
          </a:p>
        </p:txBody>
      </p:sp>
      <p:pic>
        <p:nvPicPr>
          <p:cNvPr id="3074" name="Picture 2" descr="http://www.vce.bioninja.com.au/_Media/block_mutations_med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" y="2204864"/>
            <a:ext cx="89023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5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DNA codes for proteins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Everything a cell does is determined by its enzymes and other proteins</a:t>
            </a:r>
          </a:p>
          <a:p>
            <a:pPr lvl="1"/>
            <a:r>
              <a:rPr lang="en-AU" dirty="0" smtClean="0"/>
              <a:t>They control what it develops into, what it synthesizes, how it operates</a:t>
            </a:r>
          </a:p>
          <a:p>
            <a:r>
              <a:rPr lang="en-AU" dirty="0" smtClean="0"/>
              <a:t>DNA’s role is to determine what proteins the cell will make.</a:t>
            </a:r>
          </a:p>
          <a:p>
            <a:r>
              <a:rPr lang="en-AU" dirty="0" smtClean="0"/>
              <a:t>Combinations of DNA’s 4 nucleotide bases, code for the amino acids that will be used to produce the protein. </a:t>
            </a:r>
          </a:p>
          <a:p>
            <a:pPr lvl="1"/>
            <a:r>
              <a:rPr lang="en-AU" dirty="0" smtClean="0"/>
              <a:t>A minimum combination of 3 of these bases, known as a </a:t>
            </a:r>
            <a:r>
              <a:rPr lang="en-AU" b="1" dirty="0" smtClean="0"/>
              <a:t>codon</a:t>
            </a:r>
            <a:r>
              <a:rPr lang="en-AU" dirty="0" smtClean="0"/>
              <a:t>, is needed to code for one amino acid….why???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99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Transcription and Translation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In order to make the protein, information from the DNA must leave the nucleus to find a ribosome. This is the site where the protein is made</a:t>
            </a:r>
          </a:p>
          <a:p>
            <a:pPr lvl="1"/>
            <a:r>
              <a:rPr lang="en-AU" dirty="0" smtClean="0"/>
              <a:t>DNA does not actually leave the nucleus</a:t>
            </a:r>
          </a:p>
          <a:p>
            <a:pPr lvl="1"/>
            <a:r>
              <a:rPr lang="en-AU" dirty="0" smtClean="0"/>
              <a:t>A form of RNA goes in its place (mRNA or messenger RNA)</a:t>
            </a:r>
          </a:p>
          <a:p>
            <a:r>
              <a:rPr lang="en-AU" dirty="0" smtClean="0"/>
              <a:t>The information from mRNA then gets translated by the ribosome so that it knows which proteins to make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115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Difference between DNA and RNA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095501"/>
              </p:ext>
            </p:extLst>
          </p:nvPr>
        </p:nvGraphicFramePr>
        <p:xfrm>
          <a:off x="457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Feature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DNA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RNA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Sugar in nucleotide</a:t>
                      </a:r>
                      <a:r>
                        <a:rPr lang="en-AU" sz="2400" baseline="0" dirty="0" smtClean="0"/>
                        <a:t> sub-unit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Deoxyribose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ribose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bases</a:t>
                      </a:r>
                      <a:r>
                        <a:rPr lang="en-AU" sz="2400" baseline="0" dirty="0" smtClean="0"/>
                        <a:t> in nucleotide sub-unit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A, G, C, </a:t>
                      </a: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A,</a:t>
                      </a:r>
                      <a:r>
                        <a:rPr lang="en-AU" sz="2400" baseline="0" dirty="0" smtClean="0"/>
                        <a:t> G, C, and </a:t>
                      </a:r>
                      <a:r>
                        <a:rPr lang="en-AU" sz="2400" baseline="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Usual structure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double-stranded chain forming</a:t>
                      </a:r>
                      <a:r>
                        <a:rPr lang="en-AU" sz="2400" baseline="0" dirty="0" smtClean="0"/>
                        <a:t> a double helix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Single-stranded chain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92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99392"/>
            <a:ext cx="8229600" cy="1143000"/>
          </a:xfrm>
        </p:spPr>
        <p:txBody>
          <a:bodyPr/>
          <a:lstStyle/>
          <a:p>
            <a:r>
              <a:rPr lang="en-AU" dirty="0" smtClean="0"/>
              <a:t>Overview of transcription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AU" dirty="0" smtClean="0"/>
              <a:t>A small section of DNA molecule unwinds (the gene) and free-floating nucleotides bind to the strand (via RNA polymerase), creating the mRNA (single strand). </a:t>
            </a:r>
            <a:endParaRPr lang="en-AU" dirty="0"/>
          </a:p>
        </p:txBody>
      </p:sp>
      <p:pic>
        <p:nvPicPr>
          <p:cNvPr id="1026" name="Picture 2" descr="http://limbiclab.files.wordpress.com/2012/12/limbic_lab_dna_transcription_diagram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3140968"/>
            <a:ext cx="79248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5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Transcription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RNA polymerase attaches to a specific </a:t>
            </a:r>
            <a:r>
              <a:rPr lang="en-AU" dirty="0" err="1" smtClean="0"/>
              <a:t>promotor</a:t>
            </a:r>
            <a:r>
              <a:rPr lang="en-AU" dirty="0" smtClean="0"/>
              <a:t> sequence of DNA on the template strand.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double stranded DNA of the gene unwinds and exposes the bases of the template strand.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base sequence of the DNA template guides the building of a complementary copy of the mRNA sequence. The RNA polymerase enzyme moves along the DNA template in a 3’ to 5’ direction and as it moves complementary nucleotides are brought into place and one by one are joined to form an RNA chain.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After the RNA polymerase moves past the coding region and into the down stream region of the gene, transcription stops and the mRNA molecule is released from the template.</a:t>
            </a:r>
          </a:p>
          <a:p>
            <a:pPr marL="0" indent="0">
              <a:buNone/>
            </a:pPr>
            <a:r>
              <a:rPr lang="en-AU" dirty="0" smtClean="0"/>
              <a:t>This is pre- mRNA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98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1829</Words>
  <Application>Microsoft Macintosh PowerPoint</Application>
  <PresentationFormat>On-screen Show (4:3)</PresentationFormat>
  <Paragraphs>172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Chapter 8: Molecular Genetics</vt:lpstr>
      <vt:lpstr>Key knowledge (from study design)</vt:lpstr>
      <vt:lpstr>gene</vt:lpstr>
      <vt:lpstr>Introns and exons</vt:lpstr>
      <vt:lpstr>DNA codes for proteins</vt:lpstr>
      <vt:lpstr>Transcription and Translation</vt:lpstr>
      <vt:lpstr>Difference between DNA and RNA</vt:lpstr>
      <vt:lpstr>Overview of transcription</vt:lpstr>
      <vt:lpstr>Transcription</vt:lpstr>
      <vt:lpstr>Modification of pre-mRNA</vt:lpstr>
      <vt:lpstr>PowerPoint Presentation</vt:lpstr>
      <vt:lpstr>PowerPoint Presentation</vt:lpstr>
      <vt:lpstr>Quick questions </vt:lpstr>
      <vt:lpstr>Translation</vt:lpstr>
      <vt:lpstr>Ribosome</vt:lpstr>
      <vt:lpstr>Translation</vt:lpstr>
      <vt:lpstr>PowerPoint Presentation</vt:lpstr>
      <vt:lpstr>PowerPoint Presentation</vt:lpstr>
      <vt:lpstr>The genetic code</vt:lpstr>
      <vt:lpstr>Key players in translation</vt:lpstr>
      <vt:lpstr>Gene regulation</vt:lpstr>
      <vt:lpstr>Gene regulation in prokaryotes</vt:lpstr>
      <vt:lpstr>PowerPoint Presentation</vt:lpstr>
      <vt:lpstr>How are the genes controlled in E.coli</vt:lpstr>
      <vt:lpstr>How are the genes controlled in E.coli cont…</vt:lpstr>
      <vt:lpstr>PowerPoint Presentation</vt:lpstr>
      <vt:lpstr>`</vt:lpstr>
      <vt:lpstr>PowerPoint Presentation</vt:lpstr>
      <vt:lpstr>Gene Regulation in Eukaryotes</vt:lpstr>
      <vt:lpstr>Variation within species</vt:lpstr>
      <vt:lpstr>Chromosomes leading to variation</vt:lpstr>
      <vt:lpstr>Other chromosomal causes of variation</vt:lpstr>
      <vt:lpstr>Variation due to MUTATIONS!</vt:lpstr>
      <vt:lpstr>Mutations</vt:lpstr>
      <vt:lpstr>PowerPoint Presentation</vt:lpstr>
      <vt:lpstr>Gene mutations</vt:lpstr>
      <vt:lpstr>Gene mutations</vt:lpstr>
      <vt:lpstr>PowerPoint Presentation</vt:lpstr>
      <vt:lpstr>PowerPoint Presentation</vt:lpstr>
      <vt:lpstr>Chromosome</vt:lpstr>
      <vt:lpstr>Chromosome mutations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Molecular Genetics</dc:title>
  <dc:creator>Setup</dc:creator>
  <cp:lastModifiedBy>ICT Department</cp:lastModifiedBy>
  <cp:revision>39</cp:revision>
  <dcterms:created xsi:type="dcterms:W3CDTF">2013-08-05T04:23:01Z</dcterms:created>
  <dcterms:modified xsi:type="dcterms:W3CDTF">2016-07-06T01:16:34Z</dcterms:modified>
</cp:coreProperties>
</file>