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63" r:id="rId8"/>
    <p:sldId id="264" r:id="rId9"/>
    <p:sldId id="259" r:id="rId10"/>
    <p:sldId id="265" r:id="rId11"/>
    <p:sldId id="267" r:id="rId12"/>
    <p:sldId id="270" r:id="rId13"/>
    <p:sldId id="266" r:id="rId14"/>
    <p:sldId id="268" r:id="rId15"/>
    <p:sldId id="269" r:id="rId16"/>
    <p:sldId id="274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0" r:id="rId28"/>
    <p:sldId id="289" r:id="rId29"/>
    <p:sldId id="282" r:id="rId30"/>
    <p:sldId id="283" r:id="rId31"/>
    <p:sldId id="284" r:id="rId32"/>
    <p:sldId id="285" r:id="rId33"/>
    <p:sldId id="286" r:id="rId34"/>
    <p:sldId id="287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2AC-B408-43B2-8A65-2B6973E8EAEC}" type="datetimeFigureOut">
              <a:rPr lang="en-AU" smtClean="0"/>
              <a:t>20/08/2013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49B1-9EF1-438E-AFCA-46503BE332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68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2AC-B408-43B2-8A65-2B6973E8EAEC}" type="datetimeFigureOut">
              <a:rPr lang="en-AU" smtClean="0"/>
              <a:t>20/08/2013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49B1-9EF1-438E-AFCA-46503BE332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15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2AC-B408-43B2-8A65-2B6973E8EAEC}" type="datetimeFigureOut">
              <a:rPr lang="en-AU" smtClean="0"/>
              <a:t>20/08/2013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49B1-9EF1-438E-AFCA-46503BE332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900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2AC-B408-43B2-8A65-2B6973E8EAEC}" type="datetimeFigureOut">
              <a:rPr lang="en-AU" smtClean="0"/>
              <a:t>20/08/2013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49B1-9EF1-438E-AFCA-46503BE332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90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2AC-B408-43B2-8A65-2B6973E8EAEC}" type="datetimeFigureOut">
              <a:rPr lang="en-AU" smtClean="0"/>
              <a:t>20/08/2013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49B1-9EF1-438E-AFCA-46503BE332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432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2AC-B408-43B2-8A65-2B6973E8EAEC}" type="datetimeFigureOut">
              <a:rPr lang="en-AU" smtClean="0"/>
              <a:t>20/08/2013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49B1-9EF1-438E-AFCA-46503BE332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114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2AC-B408-43B2-8A65-2B6973E8EAEC}" type="datetimeFigureOut">
              <a:rPr lang="en-AU" smtClean="0"/>
              <a:t>20/08/2013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49B1-9EF1-438E-AFCA-46503BE332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02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2AC-B408-43B2-8A65-2B6973E8EAEC}" type="datetimeFigureOut">
              <a:rPr lang="en-AU" smtClean="0"/>
              <a:t>20/08/2013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49B1-9EF1-438E-AFCA-46503BE332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86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2AC-B408-43B2-8A65-2B6973E8EAEC}" type="datetimeFigureOut">
              <a:rPr lang="en-AU" smtClean="0"/>
              <a:t>20/08/2013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49B1-9EF1-438E-AFCA-46503BE332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39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2AC-B408-43B2-8A65-2B6973E8EAEC}" type="datetimeFigureOut">
              <a:rPr lang="en-AU" smtClean="0"/>
              <a:t>20/08/2013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49B1-9EF1-438E-AFCA-46503BE332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34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2AC-B408-43B2-8A65-2B6973E8EAEC}" type="datetimeFigureOut">
              <a:rPr lang="en-AU" smtClean="0"/>
              <a:t>20/08/2013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49B1-9EF1-438E-AFCA-46503BE332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73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602AC-B408-43B2-8A65-2B6973E8EAEC}" type="datetimeFigureOut">
              <a:rPr lang="en-AU" smtClean="0"/>
              <a:t>20/08/2013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49B1-9EF1-438E-AFCA-46503BE332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02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au/url?sa=i&amp;rct=j&amp;q=PCR&amp;source=images&amp;cd=&amp;docid=EQg8SuyQlThV6M&amp;tbnid=LxeOKf4vI-F98M:&amp;ved=0CAUQjRw&amp;url=http://www.rumormillnews.com/cgi-bin/forum.cgi?noframes;read=276259&amp;ei=wwYLUoX7FM69kAXpyoDIDA&amp;psig=AFQjCNHPl_gyY9mGtGNj5DV2CKzcClOM4g&amp;ust=137654073459365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au/url?sa=i&amp;rct=j&amp;q=conducting+PCR&amp;source=images&amp;cd=&amp;cad=rja&amp;docid=YKOSN2Jeib0YdM&amp;tbnid=PSEK98EHeluNiM:&amp;ved=0CAUQjRw&amp;url=http://www.googlesciencefair.com/en/projects/ahJzfnNjaWVuY2VmYWlyLTIwMTJyQwsSC1Byb2plY3RTaXRlIjJhaEp6Zm5OamFXVnVZMlZtWVdseUxUSXdNVEp5RHdzU0IxQnliMnBsWTNRWXVLOW9EQQw&amp;ei=qA0LUtqlM8ymkwWay4HACA&amp;psig=AFQjCNFtui9IQM44b6L4z2yfwcd-6XwhgQ&amp;ust=137654159856397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au/url?sa=i&amp;rct=j&amp;q=PCR&amp;source=images&amp;cd=&amp;cad=rja&amp;docid=q7rkvesGywFuAM&amp;tbnid=3Ku-pvmv7CJ2gM:&amp;ved=0CAUQjRw&amp;url=http://users.ugent.be/~avierstr/principles/pcr.html&amp;ei=WgULUpOfHMTKkgWUi4DgAQ&amp;psig=AFQjCNFlUwmBp3__szagHQt_jBUC7yUAwA&amp;ust=137654021315714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com.au/url?sa=i&amp;rct=j&amp;q=gel+electrophoresis&amp;source=images&amp;cd=&amp;cad=rja&amp;docid=P0H0soed5pur9M&amp;tbnid=GwMzyNC2t31OAM:&amp;ved=0CAUQjRw&amp;url=http://cg.scs.carleton.ca/~morin/teaching/compbio/electro.html&amp;ei=1A0LUvvDC46okAX1loC4Bw&amp;psig=AFQjCNFaS07TsfF860Wi1A-BNL48ng09_A&amp;ust=137654254391484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au/url?sa=i&amp;rct=j&amp;q=gel+electrophoresis&amp;source=images&amp;cd=&amp;cad=rja&amp;docid=Ht21DZHTAZ46nM&amp;tbnid=XgseIaKG56cECM:&amp;ved=0CAUQjRw&amp;url=http://stephanieanahilopez.blogspot.com/&amp;ei=KQ4LUuDfNs7ZkgWmi4GgBQ&amp;psig=AFQjCNFaS07TsfF860Wi1A-BNL48ng09_A&amp;ust=137654254391484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om.au/url?sa=i&amp;rct=j&amp;q=gel+electrophoresis&amp;source=images&amp;cd=&amp;cad=rja&amp;docid=d0Hvr-cMbr4QXM&amp;tbnid=Opyuyv1qbF0EYM:&amp;ved=0CAUQjRw&amp;url=http://commons.wikimedia.org/wiki/File:Gel_electrophoresis_apparatus.JPG&amp;ei=tw4LUpTwMYeClAXjhYH4AQ&amp;psig=AFQjCNFaS07TsfF860Wi1A-BNL48ng09_A&amp;ust=13765425439148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au/url?sa=i&amp;rct=j&amp;q=gel+electrophoresis&amp;source=images&amp;cd=&amp;cad=rja&amp;docid=Z3cXqbHpGt_a6M&amp;tbnid=VxjeFheRF0-I0M:&amp;ved=0CAUQjRw&amp;url=http://commons.wikimedia.org/wiki/File:Gel_electrophoresis_2.jpg&amp;ei=7Q4LUoyYD8KAkQWv64DYBg&amp;psig=AFQjCNFaS07TsfF860Wi1A-BNL48ng09_A&amp;ust=1376542543914847" TargetMode="External"/><Relationship Id="rId5" Type="http://schemas.openxmlformats.org/officeDocument/2006/relationships/image" Target="../media/image11.gif"/><Relationship Id="rId4" Type="http://schemas.openxmlformats.org/officeDocument/2006/relationships/hyperlink" Target="http://www.google.com.au/url?sa=i&amp;rct=j&amp;q=gel+electrophoresis&amp;source=images&amp;cd=&amp;cad=rja&amp;docid=7qhEtWXTdPi6NM&amp;tbnid=YcKibXkSU2vo1M:&amp;ved=0CAUQjRw&amp;url=http://www.mun.ca/biology/scarr/Gel_Electrophoresis.html&amp;ei=0w4LUr7qCMfkkAXw3IGQAg&amp;psig=AFQjCNFaS07TsfF860Wi1A-BNL48ng09_A&amp;ust=1376542543914847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au/url?sa=i&amp;rct=j&amp;q=gene+probing&amp;source=images&amp;cd=&amp;cad=rja&amp;docid=gbdlk9aTPcIOdM&amp;tbnid=UAtCUGmtQ-A5FM:&amp;ved=0CAUQjRw&amp;url=http://www.pnas.org/content/94/21/11461/F1.expansion.html&amp;ei=_BELUsn7K8SIkQWQnYGYAQ&amp;psig=AFQjCNGcgCMyZOkLMy4UqWKenhv6okX8_Q&amp;ust=137654359355204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com.au/url?sa=i&amp;rct=j&amp;q=DNA+sequencing&amp;source=images&amp;cd=&amp;cad=rja&amp;docid=3_I6g4cucUESHM&amp;tbnid=99A78ZULj0LXaM:&amp;ved=0CAUQjRw&amp;url=http://biology.kenyon.edu/courses/biol114/Chap08/Chapter_08a.html&amp;ei=MxMLUuCtGMzEkQW09YDYCA&amp;psig=AFQjCNEXgdCg_e5q6KqYOPIRDg2BQm__lA&amp;ust=137654388173063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au/url?sa=i&amp;rct=j&amp;q=&amp;esrc=s&amp;frm=1&amp;source=images&amp;cd=&amp;cad=rja&amp;docid=3LE1hJRRy_G3lM&amp;tbnid=Euqgme8mRlQaAM:&amp;ved=0CAUQjRw&amp;url=http://biology-forums.com/index.php?action=gallery;sa=view;id=587&amp;ei=lpQSUvrxGI6akgXH9oCIDw&amp;psig=AFQjCNFFLofQ5QIbChargG8thIotKohKBw&amp;ust=1377035636278773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au/url?sa=i&amp;rct=j&amp;q=&amp;esrc=s&amp;frm=1&amp;source=images&amp;cd=&amp;cad=rja&amp;docid=LGqnavwE2XWvcM&amp;tbnid=CdzRfPaKlVO6eM:&amp;ved=0CAUQjRw&amp;url=http://cnx.org/content/m45482/latest/?collection=col11487/latest&amp;ei=-5QSUufWOcPKkwX13oGwAQ&amp;psig=AFQjCNFFLofQ5QIbChargG8thIotKohKBw&amp;ust=137703563627877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olcweb/cgi/pluginpop.cgi?it=swf::535::535::/sites/dl/free/0072437316/120078/micro10.swf::Steps%20in%20Cloning%20a%20Gen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au/url?sa=i&amp;rct=j&amp;q=&amp;esrc=s&amp;frm=1&amp;source=images&amp;cd=&amp;cad=rja&amp;docid=kU7qalZSr02DOM&amp;tbnid=6rZaXAAB99pGMM:&amp;ved=0CAUQjRw&amp;url=http://www.zeably.com/Embryo_splitting_(disambiguation)&amp;ei=D5gSUtGEEYTlkgWhkYHQAQ&amp;psig=AFQjCNFciqC-_OvMOxK6Pbfe5SyWKK6QGQ&amp;ust=137703666704636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au/url?sa=i&amp;rct=j&amp;q=blunt+ends&amp;source=images&amp;cd=&amp;cad=rja&amp;docid=0R0ATvqbrfmHMM&amp;tbnid=_D525mXV4aAPrM:&amp;ved=0CAUQjRw&amp;url=http://www.hudsonalpha.org/education/kits/hnpcc/restriction-endonucleases&amp;ei=lmAJUsi0OI7OkAWHgYHIAQ&amp;psig=AFQjCNGQAr3ZfgXceJLS8HGWQOP-iaeZSg&amp;ust=137643265520106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au/url?sa=i&amp;rct=j&amp;q=table+of+restriction+enzyme+recognition+sites&amp;source=images&amp;cd=&amp;cad=rja&amp;docid=GMcA03HZjgfmyM&amp;tbnid=e0wDvOlLiVMZ6M:&amp;ved=0CAUQjRw&amp;url=http://www.biocyclopedia.com/index/biotechnology/genes_genetic_engineering/tools_of_genetic_engineering/biotech_enzymes.php&amp;ei=_mEJUpr9FoWtlAWaqICYDQ&amp;psig=AFQjCNH8kmId4RfqMpOB_edhBd04Hj3A4Q&amp;ust=137643270722280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.au/url?sa=i&amp;rct=j&amp;q=recombinant+DNA&amp;source=images&amp;cd=&amp;cad=rja&amp;docid=6idiQbUsIkoeAM&amp;tbnid=f6zne-pDgALzlM:&amp;ved=0CAUQjRw&amp;url=http://users.rcn.com/jkimball.ma.ultranet/BiologyPages/R/RecombinantDNA.html&amp;ei=U2MJUq63FYX7kgXn-oGAAw&amp;psig=AFQjCNE-YqHQDoIVMqqCPM8omxB7Z9SCpg&amp;ust=137643333991369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au/url?sa=i&amp;rct=j&amp;q=example+of+recombinant+DNA&amp;source=images&amp;cd=&amp;cad=rja&amp;docid=s6KNaKNSs40vFM&amp;tbnid=IgtK-iTLHzpSAM:&amp;ved=0CAUQjRw&amp;url=http://classes.midlandstech.edu/carterp/Courses/bio225/chap09/ss6.htm&amp;ei=AmQJUt2wD8fikgWdyoDgAg&amp;psig=AFQjCNGVKUHENn-P9gKLqSfcO5NX493-tg&amp;ust=137643346681075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Biotechnology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28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8229600" cy="1143000"/>
          </a:xfrm>
        </p:spPr>
        <p:txBody>
          <a:bodyPr/>
          <a:lstStyle/>
          <a:p>
            <a:r>
              <a:rPr lang="en-AU" dirty="0" smtClean="0"/>
              <a:t>PCR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8" y="1268760"/>
            <a:ext cx="4330824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dirty="0" smtClean="0"/>
              <a:t>Three Steps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Denaturation</a:t>
            </a:r>
          </a:p>
          <a:p>
            <a:pPr marL="914400" lvl="1" indent="-514350"/>
            <a:r>
              <a:rPr lang="en-AU" dirty="0" smtClean="0"/>
              <a:t>DNA is heated to 95</a:t>
            </a:r>
            <a:r>
              <a:rPr lang="en-AU" dirty="0" smtClean="0">
                <a:latin typeface="Wide Latin"/>
              </a:rPr>
              <a:t>°</a:t>
            </a:r>
            <a:r>
              <a:rPr lang="en-AU" dirty="0" smtClean="0"/>
              <a:t>C</a:t>
            </a:r>
            <a:endParaRPr lang="en-AU" dirty="0">
              <a:latin typeface="Wide Latin"/>
            </a:endParaRPr>
          </a:p>
          <a:p>
            <a:pPr marL="914400" lvl="1" indent="-514350"/>
            <a:r>
              <a:rPr lang="en-AU" dirty="0" smtClean="0"/>
              <a:t>Breaks the hydrogen bonds</a:t>
            </a:r>
          </a:p>
          <a:p>
            <a:pPr marL="914400" lvl="1" indent="-514350"/>
            <a:r>
              <a:rPr lang="en-AU" dirty="0" smtClean="0"/>
              <a:t>Strands separate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Attach primers</a:t>
            </a:r>
          </a:p>
          <a:p>
            <a:pPr marL="914400" lvl="1" indent="-514350"/>
            <a:r>
              <a:rPr lang="en-AU" dirty="0" smtClean="0"/>
              <a:t>Temperature is reduced to 50</a:t>
            </a:r>
            <a:r>
              <a:rPr lang="en-AU" dirty="0" smtClean="0">
                <a:latin typeface="Wide Latin"/>
              </a:rPr>
              <a:t>°</a:t>
            </a:r>
            <a:r>
              <a:rPr lang="en-AU" dirty="0" smtClean="0"/>
              <a:t>C.</a:t>
            </a:r>
          </a:p>
          <a:p>
            <a:pPr marL="914400" lvl="1" indent="-514350"/>
            <a:r>
              <a:rPr lang="en-AU" dirty="0" smtClean="0"/>
              <a:t>this allows the primers to anneal (join)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Extension</a:t>
            </a:r>
          </a:p>
          <a:p>
            <a:pPr marL="914400" lvl="1" indent="-514350"/>
            <a:r>
              <a:rPr lang="en-AU" dirty="0" smtClean="0"/>
              <a:t>The temperature is raised to 72</a:t>
            </a:r>
          </a:p>
          <a:p>
            <a:pPr marL="914400" lvl="1" indent="-514350"/>
            <a:r>
              <a:rPr lang="en-AU" dirty="0" smtClean="0"/>
              <a:t>DNA polymerase adds nucleotides to the 3’ end of each primer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The PCR machine repeats this cycle at least 30 times.</a:t>
            </a:r>
          </a:p>
          <a:p>
            <a:r>
              <a:rPr lang="en-AU" dirty="0" smtClean="0"/>
              <a:t>Each new piece of DNA is then used as a template to make two more</a:t>
            </a:r>
            <a:endParaRPr lang="en-AU" dirty="0"/>
          </a:p>
        </p:txBody>
      </p:sp>
      <p:pic>
        <p:nvPicPr>
          <p:cNvPr id="2052" name="Picture 4" descr="http://www.rumormillnews.com/pix7/POLYMERASE_CHAIN_REACTION__PCR__DIAGRA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0"/>
            <a:ext cx="4333381" cy="68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4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PCR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To complete a PCR you would need</a:t>
            </a:r>
          </a:p>
          <a:p>
            <a:pPr lvl="1"/>
            <a:r>
              <a:rPr lang="en-AU" dirty="0" smtClean="0"/>
              <a:t>Sample of extracted DNA (no longer part of the cells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DNA polymerase</a:t>
            </a:r>
          </a:p>
          <a:p>
            <a:pPr lvl="1"/>
            <a:r>
              <a:rPr lang="en-AU" dirty="0" smtClean="0"/>
              <a:t>A buffer solution that contains salts and other chemicals that help the polymerase to function</a:t>
            </a:r>
          </a:p>
          <a:p>
            <a:pPr lvl="1"/>
            <a:r>
              <a:rPr lang="en-AU" dirty="0" smtClean="0"/>
              <a:t>Nucleotide bases (A, T, G, C)</a:t>
            </a:r>
          </a:p>
          <a:p>
            <a:pPr lvl="1"/>
            <a:r>
              <a:rPr lang="en-AU" dirty="0" smtClean="0"/>
              <a:t>2 Primer sequences (short sequences of single stranded DNA, complementary to sequences at either end of the section of DNA wanting to be copied.</a:t>
            </a:r>
          </a:p>
          <a:p>
            <a:pPr lvl="1"/>
            <a:r>
              <a:rPr lang="en-AU" dirty="0" smtClean="0"/>
              <a:t>PCR machine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9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https://lh5.googleusercontent.com/-oNdNnLRJ5XQ/UYAKS05cIyI/AAAAAAAAAeI/gOnpspF1QjQ/w814-h544/PC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7371"/>
            <a:ext cx="6696744" cy="447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://users.ugent.be/~avierstr/principles/pcrcopie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8446"/>
            <a:ext cx="7806773" cy="39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Gel electrophoresis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Separates fragments of DNA according to their size (length).</a:t>
            </a:r>
          </a:p>
          <a:p>
            <a:r>
              <a:rPr lang="en-AU" dirty="0" smtClean="0"/>
              <a:t>A restriction enzyme may be used on different samples being tested. It will cut the same sequence, but depending on species this cut may be a different spots on the DNA strand and so create different lengths of DNA fragments.</a:t>
            </a:r>
          </a:p>
          <a:p>
            <a:r>
              <a:rPr lang="en-AU" dirty="0" smtClean="0"/>
              <a:t>The DNA sample is then placed at one end of a gel</a:t>
            </a:r>
          </a:p>
          <a:p>
            <a:r>
              <a:rPr lang="en-AU" dirty="0" smtClean="0"/>
              <a:t>The gel is exposed to an electric field (one negative end at the start and one positive end)</a:t>
            </a:r>
          </a:p>
          <a:p>
            <a:r>
              <a:rPr lang="en-AU" dirty="0" smtClean="0"/>
              <a:t>The DNA then moves through the gel towards the positive end</a:t>
            </a:r>
          </a:p>
          <a:p>
            <a:pPr lvl="1"/>
            <a:r>
              <a:rPr lang="en-AU" dirty="0" smtClean="0"/>
              <a:t>This is because DNA has an overall negative charge, because of the phosphate groups in their sugar-phosphate backbone. This means they move towards a positive pole.</a:t>
            </a:r>
          </a:p>
          <a:p>
            <a:pPr lvl="1"/>
            <a:r>
              <a:rPr lang="en-AU" dirty="0" smtClean="0"/>
              <a:t>Short DNA fragments move quickly and further than longer fragments</a:t>
            </a:r>
          </a:p>
          <a:p>
            <a:r>
              <a:rPr lang="en-AU" dirty="0" smtClean="0"/>
              <a:t>This causes a band pattern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36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0232" y="1600200"/>
            <a:ext cx="237626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 smtClean="0"/>
              <a:t>What you need:</a:t>
            </a:r>
          </a:p>
          <a:p>
            <a:r>
              <a:rPr lang="en-AU" dirty="0" smtClean="0"/>
              <a:t>DNA sample cut with restriction enzymes</a:t>
            </a:r>
          </a:p>
          <a:p>
            <a:r>
              <a:rPr lang="en-AU" dirty="0" smtClean="0"/>
              <a:t>Gel</a:t>
            </a:r>
          </a:p>
          <a:p>
            <a:r>
              <a:rPr lang="en-AU" dirty="0" smtClean="0"/>
              <a:t>comb</a:t>
            </a:r>
          </a:p>
          <a:p>
            <a:r>
              <a:rPr lang="en-AU" dirty="0" smtClean="0"/>
              <a:t>Electrophoresis machine</a:t>
            </a:r>
          </a:p>
          <a:p>
            <a:r>
              <a:rPr lang="en-AU" dirty="0" err="1" smtClean="0"/>
              <a:t>Micropippete</a:t>
            </a:r>
            <a:r>
              <a:rPr lang="en-AU" dirty="0" smtClean="0"/>
              <a:t> to transfer small amount into wells</a:t>
            </a:r>
          </a:p>
          <a:p>
            <a:r>
              <a:rPr lang="en-AU" dirty="0" smtClean="0"/>
              <a:t>Buffer </a:t>
            </a:r>
            <a:endParaRPr lang="en-AU" dirty="0"/>
          </a:p>
        </p:txBody>
      </p:sp>
      <p:pic>
        <p:nvPicPr>
          <p:cNvPr id="4098" name="Picture 2" descr="http://cg.scs.carleton.ca/~morin/teaching/compbio/f_s02gelelect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6408712" cy="63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8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To view the gel with DNA fragments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The gel must be mixed with a loading dye that attaches to the DNA before being loaded into the gel.</a:t>
            </a:r>
          </a:p>
          <a:p>
            <a:r>
              <a:rPr lang="en-AU" dirty="0" smtClean="0"/>
              <a:t>This dye will fluoresce under UV light</a:t>
            </a:r>
          </a:p>
          <a:p>
            <a:r>
              <a:rPr lang="en-AU" dirty="0" smtClean="0"/>
              <a:t>Then the DNA fragment banding can be photographed.</a:t>
            </a:r>
          </a:p>
          <a:p>
            <a:r>
              <a:rPr lang="en-AU" dirty="0" smtClean="0"/>
              <a:t>A molecular marker is also loaded into one of the wells. It contains DNA of known sizes that can be used to compare the length of sample fragments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24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 descr="http://t2.gstatic.com/images?q=tbn:ANd9GcQxyewX86N5gle0x5C1H4JyYYDeQXfzUa5E-3vXSYFHRp9iSJOFy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0754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146" name="Picture 2" descr="http://t2.gstatic.com/images?q=tbn:ANd9GcTiayoF8nvTbZI76MFahCLCXGlRq8xfmLFRMmK5_PXyXbAzJRWxn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" y="188640"/>
            <a:ext cx="344245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un.ca/biology/scarr/gel_electrophoresis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624"/>
            <a:ext cx="4616121" cy="321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2.gstatic.com/images?q=tbn:ANd9GcRZsl2mIxQihZsA3Mzd31BPlGW2oLgZ8EG4VN6BarZF3KemWEiQB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Probing for genes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A gene probe</a:t>
            </a:r>
          </a:p>
          <a:p>
            <a:pPr lvl="1"/>
            <a:r>
              <a:rPr lang="en-AU" dirty="0" smtClean="0"/>
              <a:t>Is single stranded DNA, usually of length 20 – 40 nucleotides</a:t>
            </a:r>
          </a:p>
          <a:p>
            <a:pPr lvl="1"/>
            <a:r>
              <a:rPr lang="en-AU" dirty="0" smtClean="0"/>
              <a:t>Complementary to a known sequence of DNA from a specific gene.</a:t>
            </a:r>
          </a:p>
          <a:p>
            <a:pPr lvl="1"/>
            <a:r>
              <a:rPr lang="en-AU" dirty="0" smtClean="0"/>
              <a:t>Usually has a radioactive tag or fluorescent dye that can be seen when photographed or under UV light</a:t>
            </a:r>
          </a:p>
          <a:p>
            <a:r>
              <a:rPr lang="en-AU" dirty="0" smtClean="0"/>
              <a:t>Gene probing</a:t>
            </a:r>
          </a:p>
          <a:p>
            <a:pPr lvl="1"/>
            <a:r>
              <a:rPr lang="en-AU" dirty="0" smtClean="0"/>
              <a:t>The sample DNA is heated to separate strands</a:t>
            </a:r>
          </a:p>
          <a:p>
            <a:pPr lvl="1"/>
            <a:r>
              <a:rPr lang="en-AU" dirty="0" smtClean="0"/>
              <a:t>This exposes the sequences and allows the probe to </a:t>
            </a:r>
            <a:r>
              <a:rPr lang="en-AU" dirty="0" err="1"/>
              <a:t>b</a:t>
            </a:r>
            <a:r>
              <a:rPr lang="en-AU" dirty="0" err="1" smtClean="0"/>
              <a:t>indto</a:t>
            </a:r>
            <a:r>
              <a:rPr lang="en-AU" dirty="0" smtClean="0"/>
              <a:t> the target sequence in DNA of interest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9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Biotechnology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Using living things and biological systems for human benefits</a:t>
            </a:r>
          </a:p>
          <a:p>
            <a:pPr lvl="1"/>
            <a:r>
              <a:rPr lang="en-AU" dirty="0" smtClean="0"/>
              <a:t>Using microbes to create food, clear up wastes, produce proteins, produce antibiotics, produce vaccines, </a:t>
            </a:r>
          </a:p>
          <a:p>
            <a:pPr lvl="1"/>
            <a:r>
              <a:rPr lang="en-AU" dirty="0" smtClean="0"/>
              <a:t>Using DNA manipulation techniques to investigate particular genes </a:t>
            </a:r>
            <a:r>
              <a:rPr lang="en-AU" dirty="0" err="1" smtClean="0"/>
              <a:t>etc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56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 probing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This technique can be useful when trying to identify whether family member have inherited a particular gene.</a:t>
            </a:r>
          </a:p>
          <a:p>
            <a:r>
              <a:rPr lang="en-AU" dirty="0" smtClean="0"/>
              <a:t>Can be used to identify the location of a gene on a chromosome</a:t>
            </a:r>
          </a:p>
          <a:p>
            <a:r>
              <a:rPr lang="en-AU" dirty="0" smtClean="0"/>
              <a:t>Identify the allele of a specific gene responsible for a disease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42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nas.org/content/94/21/11461/F1.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962"/>
            <a:ext cx="6759794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8304" y="105273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probe is yellow.</a:t>
            </a:r>
          </a:p>
          <a:p>
            <a:r>
              <a:rPr lang="en-AU" dirty="0" smtClean="0"/>
              <a:t>Can you see it?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96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DNA sequencing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Finding out the exact nucleotide base sequence of the sample of DNA</a:t>
            </a:r>
          </a:p>
          <a:p>
            <a:r>
              <a:rPr lang="en-AU" dirty="0" smtClean="0"/>
              <a:t>Can be done using gel electrophoresis or using machines (this is much quicker)</a:t>
            </a:r>
          </a:p>
          <a:p>
            <a:pPr lvl="1"/>
            <a:r>
              <a:rPr lang="en-AU" dirty="0" smtClean="0"/>
              <a:t>The four nucleotides are labelled with different coloured fluorescent </a:t>
            </a:r>
            <a:r>
              <a:rPr lang="en-AU" dirty="0" err="1" smtClean="0"/>
              <a:t>dys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One lane of a gel is used </a:t>
            </a:r>
          </a:p>
          <a:p>
            <a:pPr lvl="1"/>
            <a:r>
              <a:rPr lang="en-AU" dirty="0" smtClean="0"/>
              <a:t>A computer analyses the information by using a laser to scan the different dyes and thus gives the base sequence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72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4" name="Picture 2" descr="http://biology.kenyon.edu/courses/biol114/Chap08/longread_sequenc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2973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Applications of Biotechnology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1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 cloning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Making copies of a gene while it is in an organism, where it can still function.</a:t>
            </a:r>
          </a:p>
          <a:p>
            <a:pPr lvl="1"/>
            <a:r>
              <a:rPr lang="en-AU" dirty="0" smtClean="0"/>
              <a:t>Could be used to study how a particular gene functions or to produce a particular protein and harvest it for human use.</a:t>
            </a:r>
          </a:p>
          <a:p>
            <a:r>
              <a:rPr lang="en-AU" dirty="0" smtClean="0"/>
              <a:t>Gene/s of interest are inserted into bacterial plasmid</a:t>
            </a:r>
          </a:p>
          <a:p>
            <a:r>
              <a:rPr lang="en-AU" dirty="0" smtClean="0"/>
              <a:t>Plasmids are circular pieces of DNA that reproduce independently of the bacterial chromosome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712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 cloning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Plasmids are extracted from bacteria by rupturing the cell walls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Restriction enzyme cuts the plasmid DNA and the DNA of gene to be inserted.</a:t>
            </a:r>
          </a:p>
          <a:p>
            <a:pPr marL="914400" lvl="1" indent="-514350"/>
            <a:r>
              <a:rPr lang="en-AU" dirty="0" smtClean="0"/>
              <a:t>This makes sticky ends on both fragments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DNA ligase binds the foreign gene into the plasmid DNA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Recombinant plasmid is then ‘taken up’ by the bacterial cell by </a:t>
            </a:r>
            <a:r>
              <a:rPr lang="en-AU" b="1" dirty="0" smtClean="0"/>
              <a:t>transformation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The bacterial cells then replicate and the new gene becomes part of growth and division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71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http://biology-forums.com/gallery/33_28_06_11_9_52_27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27692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8" name="Picture 4" descr="http://cnx.org/content/m45482/latest/Figure_10_01_0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0962"/>
            <a:ext cx="5184576" cy="674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 Cloning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Only a small number of bacteria take up the plasmid.</a:t>
            </a:r>
          </a:p>
          <a:p>
            <a:r>
              <a:rPr lang="en-AU" dirty="0" smtClean="0"/>
              <a:t>After transformation bacterial cells that have the recombinant plasmid need to be isolated</a:t>
            </a:r>
          </a:p>
          <a:p>
            <a:pPr lvl="1"/>
            <a:r>
              <a:rPr lang="en-AU" dirty="0" smtClean="0"/>
              <a:t>Plasmid may contain genes resistant to an antibiotic</a:t>
            </a:r>
          </a:p>
          <a:p>
            <a:pPr lvl="1"/>
            <a:r>
              <a:rPr lang="en-AU" dirty="0" smtClean="0"/>
              <a:t>Cells would be grown in a medium containing the specific antibiotic. Those with out the recombinant gene wouldn’t survive.</a:t>
            </a:r>
          </a:p>
          <a:p>
            <a:pPr lvl="1"/>
            <a:r>
              <a:rPr lang="en-AU" dirty="0" smtClean="0"/>
              <a:t>Those with the gene are selected and grown in culture.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43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Cutting DNA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Restriction Enzymes (also called restriction endonucleases) cut DNA at known specific sequences called recognition sites.</a:t>
            </a:r>
          </a:p>
          <a:p>
            <a:r>
              <a:rPr lang="en-AU" dirty="0" smtClean="0"/>
              <a:t>Restriction Enzymes are sourced from bacteria where they naturally occur (to use in an attack of a virus, it will cut the viral RNA/DNA)</a:t>
            </a:r>
          </a:p>
          <a:p>
            <a:r>
              <a:rPr lang="en-AU" dirty="0" smtClean="0"/>
              <a:t>The restriction enzyme recognises a specific sequence of double stranded DNA. They bind to this site and cut the double stranded DNA at that point.</a:t>
            </a:r>
          </a:p>
          <a:p>
            <a:r>
              <a:rPr lang="en-AU" dirty="0" smtClean="0"/>
              <a:t>The cuts can be:</a:t>
            </a:r>
          </a:p>
          <a:p>
            <a:pPr lvl="1"/>
            <a:r>
              <a:rPr lang="en-AU" dirty="0" smtClean="0"/>
              <a:t>Sticky ends (overhanging cuts)</a:t>
            </a:r>
          </a:p>
          <a:p>
            <a:pPr lvl="1"/>
            <a:r>
              <a:rPr lang="en-AU" dirty="0" smtClean="0"/>
              <a:t>Blunt ends (cut has occurred at same position on both strands)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08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http://highered.mcgraw-hill.com/olcweb/cgi/pluginpop.cgi?it=swf::535::535::/sites/dl/free/0072437316/120078/micro10.swf::Steps%20in%20Cloning%20a%20Gene</a:t>
            </a:r>
            <a:r>
              <a:rPr lang="en-AU" dirty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41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Transferring Genes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Transforming organisms other than bacteria</a:t>
            </a:r>
          </a:p>
          <a:p>
            <a:pPr lvl="1"/>
            <a:r>
              <a:rPr lang="en-AU" dirty="0" smtClean="0"/>
              <a:t>Used for producing desired protein/product by a particular organism</a:t>
            </a:r>
          </a:p>
          <a:p>
            <a:pPr lvl="1"/>
            <a:r>
              <a:rPr lang="en-AU" dirty="0" smtClean="0"/>
              <a:t>May be used in ‘gene therapy’ for a person suffering a genetic disease.</a:t>
            </a:r>
          </a:p>
          <a:p>
            <a:r>
              <a:rPr lang="en-AU" dirty="0" smtClean="0"/>
              <a:t>Gene is usually inserted into a </a:t>
            </a:r>
            <a:r>
              <a:rPr lang="en-AU" b="1" dirty="0" smtClean="0"/>
              <a:t>vector</a:t>
            </a:r>
            <a:r>
              <a:rPr lang="en-AU" dirty="0" smtClean="0"/>
              <a:t> that will carry the gene into the desired organism.</a:t>
            </a:r>
          </a:p>
          <a:p>
            <a:pPr lvl="1"/>
            <a:r>
              <a:rPr lang="en-AU" dirty="0" smtClean="0"/>
              <a:t>plasmids, viruses, liposomes</a:t>
            </a:r>
          </a:p>
          <a:p>
            <a:pPr lvl="1"/>
            <a:r>
              <a:rPr lang="en-AU" dirty="0" smtClean="0"/>
              <a:t>If injected directly into cell, DNA may be degraded by cellular enzymes.</a:t>
            </a:r>
          </a:p>
          <a:p>
            <a:r>
              <a:rPr lang="en-AU" dirty="0" smtClean="0"/>
              <a:t>Transgenic organisms, also called genetically modified organisms have developed from cells that have had foreign DNA inserted into their genome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85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Viral Vectors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Viral vectors infect target cells by injecting their nucleic acid into the host cell.</a:t>
            </a:r>
          </a:p>
          <a:p>
            <a:pPr lvl="1"/>
            <a:r>
              <a:rPr lang="en-AU" dirty="0" smtClean="0"/>
              <a:t>DNA is inserted into viral DNA or RNA using recombinant DNA techniques.</a:t>
            </a:r>
          </a:p>
          <a:p>
            <a:pPr lvl="1"/>
            <a:r>
              <a:rPr lang="en-AU" dirty="0" smtClean="0"/>
              <a:t>Virus then injects DNA with desired gene into cell.</a:t>
            </a:r>
          </a:p>
          <a:p>
            <a:r>
              <a:rPr lang="en-AU" dirty="0" smtClean="0"/>
              <a:t>Viral genes that may cause disease are disabled or removed.</a:t>
            </a:r>
          </a:p>
          <a:p>
            <a:r>
              <a:rPr lang="en-AU" dirty="0" smtClean="0"/>
              <a:t>One issue in using viruses as vectors is that the human immune system attacks them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43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Liposome vectors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Small circular molecules that are surrounded by a single membrane composed of a phospholipid bilayer.</a:t>
            </a:r>
          </a:p>
          <a:p>
            <a:pPr lvl="1"/>
            <a:r>
              <a:rPr lang="en-AU" dirty="0" smtClean="0"/>
              <a:t>Phospholipid can fuse with other membranes to deliver contents into cell.</a:t>
            </a:r>
          </a:p>
          <a:p>
            <a:pPr lvl="1"/>
            <a:r>
              <a:rPr lang="en-AU" dirty="0" smtClean="0"/>
              <a:t>Can be made artificially. Can have specific molecules that can be recognised by specific cells.</a:t>
            </a:r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7107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Plasmid vector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Recombinant plasmids can be inserted into a new organism without using bacteria</a:t>
            </a:r>
          </a:p>
          <a:p>
            <a:pPr lvl="1"/>
            <a:r>
              <a:rPr lang="en-AU" dirty="0" smtClean="0"/>
              <a:t>Human immune system does not </a:t>
            </a:r>
            <a:r>
              <a:rPr lang="en-AU" dirty="0" smtClean="0"/>
              <a:t>respond as it is not the entire bacteria being inserted</a:t>
            </a:r>
            <a:endParaRPr lang="en-AU" dirty="0" smtClean="0"/>
          </a:p>
          <a:p>
            <a:pPr lvl="1"/>
            <a:r>
              <a:rPr lang="en-AU" dirty="0" smtClean="0"/>
              <a:t>But not efficient as DNA is not stable in body cells.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71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Cloning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Making an identical copy of an original</a:t>
            </a:r>
          </a:p>
          <a:p>
            <a:pPr lvl="1"/>
            <a:r>
              <a:rPr lang="en-AU" dirty="0" smtClean="0"/>
              <a:t>Gene cloning using recombinant technology</a:t>
            </a:r>
          </a:p>
          <a:p>
            <a:pPr lvl="1"/>
            <a:r>
              <a:rPr lang="en-AU" dirty="0" smtClean="0"/>
              <a:t>Whole organism cloning (reproductive cloning)</a:t>
            </a:r>
          </a:p>
          <a:p>
            <a:pPr lvl="2"/>
            <a:r>
              <a:rPr lang="en-AU" dirty="0" smtClean="0"/>
              <a:t>By embryo splitting</a:t>
            </a:r>
          </a:p>
          <a:p>
            <a:pPr lvl="2"/>
            <a:r>
              <a:rPr lang="en-AU" dirty="0" smtClean="0"/>
              <a:t>Or nuclear transfer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21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Embryo splitting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4680520" cy="5112568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Egg cells are removed from a donor female and fertilised in vitro by sperm from the male.</a:t>
            </a:r>
          </a:p>
          <a:p>
            <a:r>
              <a:rPr lang="en-AU" dirty="0" smtClean="0"/>
              <a:t>After zygote has divided, scientists remove the </a:t>
            </a:r>
            <a:r>
              <a:rPr lang="en-AU" dirty="0" smtClean="0"/>
              <a:t>coat </a:t>
            </a:r>
            <a:r>
              <a:rPr lang="en-AU" dirty="0" smtClean="0"/>
              <a:t>around the two cells that promotes cell division, and separates the two cells.</a:t>
            </a:r>
          </a:p>
          <a:p>
            <a:r>
              <a:rPr lang="en-AU" dirty="0" smtClean="0"/>
              <a:t>Each cell is given artificial covering to promote cell division</a:t>
            </a:r>
          </a:p>
          <a:p>
            <a:r>
              <a:rPr lang="en-AU" dirty="0" smtClean="0"/>
              <a:t>The blastocyst is implanted into the surrogate mother</a:t>
            </a:r>
            <a:endParaRPr lang="en-AU" dirty="0"/>
          </a:p>
        </p:txBody>
      </p:sp>
      <p:pic>
        <p:nvPicPr>
          <p:cNvPr id="3074" name="Picture 2" descr="http://www.cbv.ns.ca/MCHS/Issues/Cloning/embryosplitt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744416" cy="549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Nuclear transfer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Mature donor somatic cells removed from mature animal</a:t>
            </a:r>
          </a:p>
          <a:p>
            <a:r>
              <a:rPr lang="en-AU" dirty="0" smtClean="0"/>
              <a:t>Recipient egg cell is removed from another animal (of same species)</a:t>
            </a:r>
          </a:p>
          <a:p>
            <a:r>
              <a:rPr lang="en-AU" dirty="0" smtClean="0"/>
              <a:t>Donor cells are cultured in nutrient medium before becoming inactive. Nucleus of the recipient egg cell is removed</a:t>
            </a:r>
          </a:p>
          <a:p>
            <a:r>
              <a:rPr lang="en-AU" dirty="0" smtClean="0"/>
              <a:t>Donor cell is fused with the ‘hollow’ egg by an electrical impulse.</a:t>
            </a:r>
          </a:p>
          <a:p>
            <a:r>
              <a:rPr lang="en-AU" dirty="0" smtClean="0"/>
              <a:t>The single celled embryo is cultured for about a week, cell division is activated and the blastocyst is implanted into a surrogate mother.</a:t>
            </a:r>
          </a:p>
          <a:p>
            <a:r>
              <a:rPr lang="en-AU" dirty="0" smtClean="0"/>
              <a:t>Offspring will be genetically identical </a:t>
            </a:r>
            <a:r>
              <a:rPr lang="en-AU" smtClean="0"/>
              <a:t>to the donor mother.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53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8" name="Picture 4" descr="http://www.hudsonalpha.org/sites/default/files/Restriction%20Enzymes_0.jpg?124708845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425974" cy="52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2" name="Picture 4" descr="http://www.biocyclopedia.com/index/images/Biotechnology/chapter03/01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8" y="260648"/>
            <a:ext cx="775597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Recombinant DNA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Combining two samples of DNA</a:t>
            </a:r>
          </a:p>
          <a:p>
            <a:r>
              <a:rPr lang="en-AU" dirty="0" smtClean="0"/>
              <a:t>DNA ligases are enzymes that join two different pieces of DNA together.</a:t>
            </a:r>
          </a:p>
          <a:p>
            <a:pPr lvl="1"/>
            <a:r>
              <a:rPr lang="en-AU" dirty="0" smtClean="0"/>
              <a:t>Naturally occur in cells and repair broken DNA</a:t>
            </a:r>
          </a:p>
          <a:p>
            <a:pPr lvl="1"/>
            <a:r>
              <a:rPr lang="en-AU" dirty="0" smtClean="0"/>
              <a:t>Re-establish hydrogen bonds between nucleotides</a:t>
            </a:r>
          </a:p>
          <a:p>
            <a:r>
              <a:rPr lang="en-AU" dirty="0" smtClean="0"/>
              <a:t>In the lab: two DNA fragments have been cut with the same restriction enzyme (same sticky ends)</a:t>
            </a:r>
          </a:p>
          <a:p>
            <a:r>
              <a:rPr lang="en-AU" dirty="0" smtClean="0"/>
              <a:t>DNA ligase used to recombine these two fragments (even if from different organisms)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45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http://users.rcn.com/jkimball.ma.ultranet/BiologyPages/M/Making_rDNA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27322"/>
            <a:ext cx="7650404" cy="522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Example of recombinant DNA using bacteria and foreign DNA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 descr="http://classes.midlandstech.edu/carterp/Courses/bio225/chap09/09-18_TiPlasmid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57298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Making lots of copies of the DNA sequence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Making lots of copies of DNA is called </a:t>
            </a:r>
            <a:r>
              <a:rPr lang="en-AU" b="1" dirty="0" smtClean="0">
                <a:solidFill>
                  <a:srgbClr val="00B050"/>
                </a:solidFill>
              </a:rPr>
              <a:t>DNA amplification</a:t>
            </a:r>
          </a:p>
          <a:p>
            <a:r>
              <a:rPr lang="en-AU" dirty="0" smtClean="0"/>
              <a:t>It is done through the process called </a:t>
            </a:r>
            <a:r>
              <a:rPr lang="en-AU" b="1" dirty="0" smtClean="0">
                <a:solidFill>
                  <a:srgbClr val="00B050"/>
                </a:solidFill>
              </a:rPr>
              <a:t>Polymerase Chain Reaction (PCR)</a:t>
            </a:r>
            <a:endParaRPr lang="en-AU" dirty="0"/>
          </a:p>
          <a:p>
            <a:r>
              <a:rPr lang="en-AU" dirty="0" smtClean="0"/>
              <a:t>Why does DNA need to be copied multiple times?</a:t>
            </a:r>
          </a:p>
          <a:p>
            <a:pPr lvl="1"/>
            <a:r>
              <a:rPr lang="en-AU" dirty="0" smtClean="0"/>
              <a:t>Only a small sample of the DNA may have been available</a:t>
            </a:r>
          </a:p>
          <a:p>
            <a:pPr lvl="1"/>
            <a:r>
              <a:rPr lang="en-AU" dirty="0" err="1" smtClean="0"/>
              <a:t>Eg</a:t>
            </a:r>
            <a:r>
              <a:rPr lang="en-AU" dirty="0" smtClean="0"/>
              <a:t> at a crime scene, if it has been extracted from a fossil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Having lots of copies of the same pieces of DNA mean that scientists can do better and meaningful analysis of the sequences (in a range of different experiments)</a:t>
            </a:r>
          </a:p>
          <a:p>
            <a:r>
              <a:rPr lang="en-AU" dirty="0" smtClean="0"/>
              <a:t>These days a machine will carryout the process but it can be done manually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29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1554</Words>
  <Application>Microsoft Office PowerPoint</Application>
  <PresentationFormat>On-screen Show (4:3)</PresentationFormat>
  <Paragraphs>152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Biotechnology</vt:lpstr>
      <vt:lpstr>Biotechnology</vt:lpstr>
      <vt:lpstr>Cutting DNA</vt:lpstr>
      <vt:lpstr>PowerPoint Presentation</vt:lpstr>
      <vt:lpstr>PowerPoint Presentation</vt:lpstr>
      <vt:lpstr>Recombinant DNA</vt:lpstr>
      <vt:lpstr>PowerPoint Presentation</vt:lpstr>
      <vt:lpstr>Example of recombinant DNA using bacteria and foreign DNA</vt:lpstr>
      <vt:lpstr>Making lots of copies of the DNA sequence</vt:lpstr>
      <vt:lpstr>PCR</vt:lpstr>
      <vt:lpstr>PCR</vt:lpstr>
      <vt:lpstr>PowerPoint Presentation</vt:lpstr>
      <vt:lpstr>PowerPoint Presentation</vt:lpstr>
      <vt:lpstr>Gel electrophoresis</vt:lpstr>
      <vt:lpstr>PowerPoint Presentation</vt:lpstr>
      <vt:lpstr>To view the gel with DNA fragments</vt:lpstr>
      <vt:lpstr>PowerPoint Presentation</vt:lpstr>
      <vt:lpstr>PowerPoint Presentation</vt:lpstr>
      <vt:lpstr>Probing for genes</vt:lpstr>
      <vt:lpstr>Gene probing</vt:lpstr>
      <vt:lpstr>PowerPoint Presentation</vt:lpstr>
      <vt:lpstr>DNA sequencing</vt:lpstr>
      <vt:lpstr>PowerPoint Presentation</vt:lpstr>
      <vt:lpstr>Applications of Biotechnology</vt:lpstr>
      <vt:lpstr>Gene cloning</vt:lpstr>
      <vt:lpstr>Gene cloning</vt:lpstr>
      <vt:lpstr>PowerPoint Presentation</vt:lpstr>
      <vt:lpstr>PowerPoint Presentation</vt:lpstr>
      <vt:lpstr>Gene Cloning</vt:lpstr>
      <vt:lpstr>PowerPoint Presentation</vt:lpstr>
      <vt:lpstr>Transferring Genes</vt:lpstr>
      <vt:lpstr>Viral Vectors</vt:lpstr>
      <vt:lpstr>Liposome vectors</vt:lpstr>
      <vt:lpstr>Plasmid vector</vt:lpstr>
      <vt:lpstr>Cloning</vt:lpstr>
      <vt:lpstr>Embryo splitting</vt:lpstr>
      <vt:lpstr>Nuclear transfer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Setup</cp:lastModifiedBy>
  <cp:revision>26</cp:revision>
  <dcterms:created xsi:type="dcterms:W3CDTF">2013-08-12T10:42:13Z</dcterms:created>
  <dcterms:modified xsi:type="dcterms:W3CDTF">2013-08-20T00:46:15Z</dcterms:modified>
</cp:coreProperties>
</file>