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57" r:id="rId4"/>
    <p:sldId id="258" r:id="rId5"/>
    <p:sldId id="259" r:id="rId6"/>
    <p:sldId id="260" r:id="rId7"/>
    <p:sldId id="261" r:id="rId8"/>
    <p:sldId id="262" r:id="rId9"/>
    <p:sldId id="27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2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C7ED4C41-EC75-0B4F-B387-15B5B932D775}" type="datetimeFigureOut">
              <a:rPr lang="en-US" smtClean="0"/>
              <a:t>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3268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7ED4C41-EC75-0B4F-B387-15B5B932D775}" type="datetimeFigureOut">
              <a:rPr lang="en-US" smtClean="0"/>
              <a:t>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4019063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7ED4C41-EC75-0B4F-B387-15B5B932D775}" type="datetimeFigureOut">
              <a:rPr lang="en-US" smtClean="0"/>
              <a:t>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365177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7ED4C41-EC75-0B4F-B387-15B5B932D775}" type="datetimeFigureOut">
              <a:rPr lang="en-US" smtClean="0"/>
              <a:t>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155933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C7ED4C41-EC75-0B4F-B387-15B5B932D775}" type="datetimeFigureOut">
              <a:rPr lang="en-US" smtClean="0"/>
              <a:t>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3271122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C7ED4C41-EC75-0B4F-B387-15B5B932D775}" type="datetimeFigureOut">
              <a:rPr lang="en-US" smtClean="0"/>
              <a:t>1/08/16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169262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C7ED4C41-EC75-0B4F-B387-15B5B932D775}" type="datetimeFigureOut">
              <a:rPr lang="en-US" smtClean="0"/>
              <a:t>1/08/16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1488101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C7ED4C41-EC75-0B4F-B387-15B5B932D775}" type="datetimeFigureOut">
              <a:rPr lang="en-US" smtClean="0"/>
              <a:t>1/08/16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628917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D4C41-EC75-0B4F-B387-15B5B932D775}" type="datetimeFigureOut">
              <a:rPr lang="en-US" smtClean="0"/>
              <a:t>1/08/16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245549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7ED4C41-EC75-0B4F-B387-15B5B932D775}" type="datetimeFigureOut">
              <a:rPr lang="en-US" smtClean="0"/>
              <a:t>1/08/16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253635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7ED4C41-EC75-0B4F-B387-15B5B932D775}" type="datetimeFigureOut">
              <a:rPr lang="en-US" smtClean="0"/>
              <a:t>1/08/16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2742A-5927-CC49-9691-1160CE967C71}" type="slidenum">
              <a:rPr lang="en-US" smtClean="0"/>
              <a:t>‹#›</a:t>
            </a:fld>
            <a:endParaRPr lang="en-US"/>
          </a:p>
        </p:txBody>
      </p:sp>
    </p:spTree>
    <p:extLst>
      <p:ext uri="{BB962C8B-B14F-4D97-AF65-F5344CB8AC3E}">
        <p14:creationId xmlns:p14="http://schemas.microsoft.com/office/powerpoint/2010/main" val="34178386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D4C41-EC75-0B4F-B387-15B5B932D775}" type="datetimeFigureOut">
              <a:rPr lang="en-US" smtClean="0"/>
              <a:t>1/08/16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2742A-5927-CC49-9691-1160CE967C71}" type="slidenum">
              <a:rPr lang="en-US" smtClean="0"/>
              <a:t>‹#›</a:t>
            </a:fld>
            <a:endParaRPr lang="en-US"/>
          </a:p>
        </p:txBody>
      </p:sp>
    </p:spTree>
    <p:extLst>
      <p:ext uri="{BB962C8B-B14F-4D97-AF65-F5344CB8AC3E}">
        <p14:creationId xmlns:p14="http://schemas.microsoft.com/office/powerpoint/2010/main" val="271692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au/url?sa=i&amp;rct=j&amp;q=pedigree&amp;source=images&amp;cd=&amp;cad=rja&amp;docid=ESiTE8zW2tmVNM&amp;tbnid=pZWEx_2BFdPIAM:&amp;ved=0CAUQjRw&amp;url=http://carrier.pbworks.com/w/page/15282807/Biology%202%20Genetics&amp;ei=jNXsUe2aCcPRkQWUwIGQDg&amp;psig=AFQjCNGm8VCmVgkKZFk0zJo6dGN19Pn_Rg&amp;ust=1374561947498292" TargetMode="External"/><Relationship Id="rId3"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au/url?sa=i&amp;rct=j&amp;q=pedigree+analysis+of+disease&amp;source=images&amp;cd=&amp;cad=rja&amp;docid=3vzTuCYt-5PR-M&amp;tbnid=pgtiJ-6zqjeBqM:&amp;ved=0CAUQjRw&amp;url=http://www.mansfield.ohio-state.edu/~sabedon/biol1125.htm&amp;ei=TNbsUenEBcTWkAXbyoGQBA&amp;psig=AFQjCNGFUJ4xmBuXmjUVtu_ol_Dizp5VTQ&amp;ust=1374562206506083" TargetMode="External"/><Relationship Id="rId3" Type="http://schemas.openxmlformats.org/officeDocument/2006/relationships/image" Target="../media/image9.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au/url?sa=i&amp;rct=j&amp;q=pedigree&amp;source=images&amp;cd=&amp;docid=JXRBTjMR1dmD8M&amp;tbnid=DnzhFhiJtMVCJM:&amp;ved=0CAUQjRw&amp;url=http://www.uic.edu/classes/bms/bms655/lesson3.html&amp;ei=JNXsUa-lOMntkgXXmYC4CA&amp;psig=AFQjCNGm8VCmVgkKZFk0zJo6dGN19Pn_Rg&amp;ust=1374561947498292" TargetMode="External"/><Relationship Id="rId3" Type="http://schemas.openxmlformats.org/officeDocument/2006/relationships/image" Target="../media/image10.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ogle.com.au/url?sa=i&amp;rct=j&amp;q=Sex+linked+pedigree&amp;source=images&amp;cd=&amp;cad=rja&amp;docid=k4LeBLGC8BwNGM&amp;tbnid=7FkLM2N92L9dqM:&amp;ved=0CAUQjRw&amp;url=http://serc.carleton.edu/sp/pkal/mnscu/activities/28438.html&amp;ei=ENnsUZXfIMPRkQWUwIGQDg&amp;psig=AFQjCNHOADwEp8yub0LY-k6VJcoq5I8Eeg&amp;ust=1374562957522505" TargetMode="External"/><Relationship Id="rId3"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au/url?sa=i&amp;rct=j&amp;q=Dihybrid+cross&amp;source=images&amp;cd=&amp;cad=rja&amp;docid=1fEEbCEFy8g6UM&amp;tbnid=9Kp-3zJKwq57kM:&amp;ved=0CAUQjRw&amp;url=http://www.vce.bioninja.com.au/aos-3-heredity/inheritance/dihybrid-crosses.html&amp;ei=_jPnUZaGOoaIkAXu24DoCg&amp;psig=AFQjCNHGubz1iTzY1E7CA1kGcq0EC2d3jw&amp;ust=1374192854570199" TargetMode="Externa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au/url?sa=i&amp;rct=j&amp;q=Dihybrid+cross&amp;source=images&amp;cd=&amp;cad=rja&amp;docid=9FYYFaOH-1-1mM&amp;tbnid=syKdIjtPjaKZ7M:&amp;ved=0CAUQjRw&amp;url=http://ibguides.com/biology/notes/dihybrid-crosses-hl&amp;ei=bjPnUaXnD8nNkwWkoICoDA&amp;psig=AFQjCNHGubz1iTzY1E7CA1kGcq0EC2d3jw&amp;ust=1374192854570199" TargetMode="Externa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Genetic Crosses</a:t>
            </a:r>
            <a:r>
              <a:rPr lang="en-US" dirty="0"/>
              <a:t> </a:t>
            </a:r>
            <a:r>
              <a:rPr lang="en-US" dirty="0" smtClean="0"/>
              <a:t>and Pedigree Analysis</a:t>
            </a:r>
            <a:endParaRPr lang="en-US" dirty="0"/>
          </a:p>
        </p:txBody>
      </p:sp>
      <p:sp>
        <p:nvSpPr>
          <p:cNvPr id="3" name="Subtitle 2"/>
          <p:cNvSpPr>
            <a:spLocks noGrp="1"/>
          </p:cNvSpPr>
          <p:nvPr>
            <p:ph type="subTitle" idx="1"/>
          </p:nvPr>
        </p:nvSpPr>
        <p:spPr/>
        <p:txBody>
          <a:bodyPr/>
          <a:lstStyle/>
          <a:p>
            <a:r>
              <a:rPr lang="en-US" dirty="0" smtClean="0"/>
              <a:t>Chapter 10 part II</a:t>
            </a:r>
            <a:endParaRPr lang="en-US" dirty="0"/>
          </a:p>
        </p:txBody>
      </p:sp>
    </p:spTree>
    <p:extLst>
      <p:ext uri="{BB962C8B-B14F-4D97-AF65-F5344CB8AC3E}">
        <p14:creationId xmlns:p14="http://schemas.microsoft.com/office/powerpoint/2010/main" val="39389891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Mr</a:t>
            </a:r>
            <a:r>
              <a:rPr lang="en-US" dirty="0"/>
              <a:t> Lewis has a genetic mutation, none of his direct family have this trait however. Neither do his grandparents on either side of his family. His father’s sister does though, as do both of her children one male one female. Where does it come from?</a:t>
            </a:r>
          </a:p>
          <a:p>
            <a:endParaRPr lang="en-US" dirty="0"/>
          </a:p>
        </p:txBody>
      </p:sp>
    </p:spTree>
    <p:extLst>
      <p:ext uri="{BB962C8B-B14F-4D97-AF65-F5344CB8AC3E}">
        <p14:creationId xmlns:p14="http://schemas.microsoft.com/office/powerpoint/2010/main" val="2430787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Pedigrees</a:t>
            </a:r>
            <a:endParaRPr lang="en-US" dirty="0"/>
          </a:p>
        </p:txBody>
      </p:sp>
      <p:sp>
        <p:nvSpPr>
          <p:cNvPr id="3" name="Content Placeholder 2"/>
          <p:cNvSpPr>
            <a:spLocks noGrp="1"/>
          </p:cNvSpPr>
          <p:nvPr>
            <p:ph idx="1"/>
          </p:nvPr>
        </p:nvSpPr>
        <p:spPr/>
        <p:txBody>
          <a:bodyPr/>
          <a:lstStyle/>
          <a:p>
            <a:r>
              <a:rPr lang="en-US" dirty="0" smtClean="0"/>
              <a:t>Allow us to trace back patterns of inheritance for particular traits.</a:t>
            </a:r>
          </a:p>
          <a:p>
            <a:r>
              <a:rPr lang="en-US" dirty="0" smtClean="0"/>
              <a:t>Individuals in a pedigree can be </a:t>
            </a:r>
            <a:r>
              <a:rPr lang="en-US" dirty="0" err="1" smtClean="0"/>
              <a:t>analysed</a:t>
            </a:r>
            <a:r>
              <a:rPr lang="en-US" dirty="0" smtClean="0"/>
              <a:t> as </a:t>
            </a:r>
            <a:r>
              <a:rPr lang="en-US" b="1" dirty="0" smtClean="0"/>
              <a:t>Autosomal</a:t>
            </a:r>
            <a:r>
              <a:rPr lang="en-US" dirty="0" smtClean="0"/>
              <a:t> or </a:t>
            </a:r>
            <a:r>
              <a:rPr lang="en-US" b="1" dirty="0" smtClean="0"/>
              <a:t>Sex-(X)-Linked Inheritance</a:t>
            </a:r>
            <a:endParaRPr lang="en-US" b="1" dirty="0"/>
          </a:p>
        </p:txBody>
      </p:sp>
    </p:spTree>
    <p:extLst>
      <p:ext uri="{BB962C8B-B14F-4D97-AF65-F5344CB8AC3E}">
        <p14:creationId xmlns:p14="http://schemas.microsoft.com/office/powerpoint/2010/main" val="410132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Pedigree Symbols and meaning</a:t>
            </a:r>
            <a:endParaRPr lang="en-AU" dirty="0"/>
          </a:p>
        </p:txBody>
      </p:sp>
      <p:pic>
        <p:nvPicPr>
          <p:cNvPr id="2050" name="Picture 2" descr="http://carrier.pbworks.com/f/pedigreeSymbols.jpg">
            <a:hlinkClick r:id="rId2"/>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257835"/>
            <a:ext cx="7770995" cy="5483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7917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Autosomal Recessive and Autosomal Dominant</a:t>
            </a:r>
            <a:endParaRPr lang="en-US" dirty="0"/>
          </a:p>
        </p:txBody>
      </p:sp>
      <p:sp>
        <p:nvSpPr>
          <p:cNvPr id="3" name="Content Placeholder 2"/>
          <p:cNvSpPr>
            <a:spLocks noGrp="1"/>
          </p:cNvSpPr>
          <p:nvPr>
            <p:ph idx="1"/>
          </p:nvPr>
        </p:nvSpPr>
        <p:spPr/>
        <p:txBody>
          <a:bodyPr/>
          <a:lstStyle/>
          <a:p>
            <a:r>
              <a:rPr lang="en-US" dirty="0" smtClean="0"/>
              <a:t>Some traits need to be present in an individual as homozygous recessive for them to appear in their phenotype – autosomal recessive</a:t>
            </a:r>
          </a:p>
          <a:p>
            <a:r>
              <a:rPr lang="en-US" dirty="0" smtClean="0"/>
              <a:t>Heterozygous individuals are called carriers</a:t>
            </a:r>
          </a:p>
          <a:p>
            <a:r>
              <a:rPr lang="en-US" dirty="0" smtClean="0"/>
              <a:t>Traits that are autosomal dominant are expressed when minimum of 1 allele is present in genotype</a:t>
            </a:r>
            <a:endParaRPr lang="en-US" dirty="0"/>
          </a:p>
        </p:txBody>
      </p:sp>
    </p:spTree>
    <p:extLst>
      <p:ext uri="{BB962C8B-B14F-4D97-AF65-F5344CB8AC3E}">
        <p14:creationId xmlns:p14="http://schemas.microsoft.com/office/powerpoint/2010/main" val="1957987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mansfield.ohio-state.edu/~sabedon/074ped.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504900"/>
            <a:ext cx="4286250"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251520" y="260648"/>
            <a:ext cx="8229600" cy="1684784"/>
          </a:xfrm>
        </p:spPr>
        <p:txBody>
          <a:bodyPr>
            <a:normAutofit fontScale="92500" lnSpcReduction="20000"/>
          </a:bodyPr>
          <a:lstStyle/>
          <a:p>
            <a:pPr marL="0" indent="0">
              <a:buNone/>
            </a:pPr>
            <a:r>
              <a:rPr lang="en-AU" dirty="0" smtClean="0"/>
              <a:t>Shaded indicates that the individual expresses the disease ‘Sickle Celled Anaemia’</a:t>
            </a:r>
          </a:p>
          <a:p>
            <a:pPr marL="0" indent="0">
              <a:buNone/>
            </a:pPr>
            <a:r>
              <a:rPr lang="en-AU" dirty="0" smtClean="0"/>
              <a:t/>
            </a:r>
            <a:br>
              <a:rPr lang="en-AU" dirty="0" smtClean="0"/>
            </a:br>
            <a:endParaRPr lang="en-AU" dirty="0"/>
          </a:p>
        </p:txBody>
      </p:sp>
      <p:sp>
        <p:nvSpPr>
          <p:cNvPr id="7" name="TextBox 6"/>
          <p:cNvSpPr txBox="1"/>
          <p:nvPr/>
        </p:nvSpPr>
        <p:spPr>
          <a:xfrm>
            <a:off x="4825802" y="1363990"/>
            <a:ext cx="4210694" cy="3139321"/>
          </a:xfrm>
          <a:prstGeom prst="rect">
            <a:avLst/>
          </a:prstGeom>
          <a:noFill/>
        </p:spPr>
        <p:txBody>
          <a:bodyPr wrap="square" rtlCol="0">
            <a:spAutoFit/>
          </a:bodyPr>
          <a:lstStyle/>
          <a:p>
            <a:pPr marL="342900" indent="-342900">
              <a:buAutoNum type="arabicPeriod"/>
            </a:pPr>
            <a:r>
              <a:rPr lang="en-AU" dirty="0" smtClean="0"/>
              <a:t>Is the disease dominant or recessive? How can you tell?</a:t>
            </a:r>
          </a:p>
          <a:p>
            <a:pPr marL="342900" indent="-342900">
              <a:buAutoNum type="arabicPeriod"/>
            </a:pPr>
            <a:r>
              <a:rPr lang="en-AU" dirty="0" smtClean="0"/>
              <a:t>Will any individuals be carriers? What does this mean?</a:t>
            </a:r>
          </a:p>
          <a:p>
            <a:pPr marL="342900" indent="-342900">
              <a:buAutoNum type="arabicPeriod"/>
            </a:pPr>
            <a:r>
              <a:rPr lang="en-AU" dirty="0" smtClean="0"/>
              <a:t>Find the genotypes of all individuals in the pedigree</a:t>
            </a:r>
          </a:p>
          <a:p>
            <a:pPr marL="342900" indent="-342900">
              <a:buAutoNum type="arabicPeriod"/>
            </a:pPr>
            <a:r>
              <a:rPr lang="en-AU" dirty="0" smtClean="0"/>
              <a:t>Find the chance of any children inheriting the disease if a male in the f3 generation married and had children with a female who was a sufferer of sickle cell anaemia.</a:t>
            </a:r>
            <a:endParaRPr lang="en-AU" dirty="0"/>
          </a:p>
        </p:txBody>
      </p:sp>
    </p:spTree>
    <p:extLst>
      <p:ext uri="{BB962C8B-B14F-4D97-AF65-F5344CB8AC3E}">
        <p14:creationId xmlns:p14="http://schemas.microsoft.com/office/powerpoint/2010/main" val="25472274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994122"/>
          </a:xfrm>
        </p:spPr>
        <p:txBody>
          <a:bodyPr>
            <a:noAutofit/>
          </a:bodyPr>
          <a:lstStyle/>
          <a:p>
            <a:r>
              <a:rPr lang="en-AU" sz="3600" dirty="0" smtClean="0"/>
              <a:t>Given that this is an autosomal dominant disease, find the genotypes of all individuals.</a:t>
            </a:r>
            <a:endParaRPr lang="en-AU" sz="3600" dirty="0"/>
          </a:p>
        </p:txBody>
      </p:sp>
      <p:sp>
        <p:nvSpPr>
          <p:cNvPr id="3" name="Content Placeholder 2"/>
          <p:cNvSpPr>
            <a:spLocks noGrp="1"/>
          </p:cNvSpPr>
          <p:nvPr>
            <p:ph idx="1"/>
          </p:nvPr>
        </p:nvSpPr>
        <p:spPr/>
        <p:txBody>
          <a:bodyPr/>
          <a:lstStyle/>
          <a:p>
            <a:endParaRPr lang="en-AU" dirty="0"/>
          </a:p>
        </p:txBody>
      </p:sp>
      <p:pic>
        <p:nvPicPr>
          <p:cNvPr id="1026" name="Picture 2" descr="http://www.uic.edu/classes/bms/bms655/gfx/pedigree1.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700808"/>
            <a:ext cx="6289705"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6652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X-linked Dominant or Recessive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alleles for traits are found on the X-chromosome they are </a:t>
            </a:r>
            <a:r>
              <a:rPr lang="en-US" b="1" dirty="0" smtClean="0"/>
              <a:t>sex-linked </a:t>
            </a:r>
            <a:r>
              <a:rPr lang="en-US" dirty="0" smtClean="0"/>
              <a:t>or </a:t>
            </a:r>
            <a:r>
              <a:rPr lang="en-US" b="1" dirty="0" smtClean="0"/>
              <a:t>x-linked</a:t>
            </a:r>
            <a:endParaRPr lang="en-US" dirty="0" smtClean="0"/>
          </a:p>
          <a:p>
            <a:r>
              <a:rPr lang="en-US" dirty="0" smtClean="0"/>
              <a:t>Females can be heterozygous carriers of x-linked recessive traits or homozygous for the trait</a:t>
            </a:r>
          </a:p>
          <a:p>
            <a:r>
              <a:rPr lang="en-US" dirty="0" smtClean="0"/>
              <a:t>Males can only have or not have recessive traits – only 1 X-chromosome</a:t>
            </a:r>
          </a:p>
          <a:p>
            <a:r>
              <a:rPr lang="en-US" dirty="0" smtClean="0"/>
              <a:t>X-linked dominant traits – same as autosomal for females and same as above for males</a:t>
            </a:r>
          </a:p>
          <a:p>
            <a:r>
              <a:rPr lang="en-US" dirty="0" smtClean="0"/>
              <a:t>Sons cannot receive x-linked traits from father – need to receive Y-chromosome from father.</a:t>
            </a:r>
            <a:endParaRPr lang="en-US" dirty="0"/>
          </a:p>
        </p:txBody>
      </p:sp>
    </p:spTree>
    <p:extLst>
      <p:ext uri="{BB962C8B-B14F-4D97-AF65-F5344CB8AC3E}">
        <p14:creationId xmlns:p14="http://schemas.microsoft.com/office/powerpoint/2010/main" val="1081624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erc.carleton.edu/images/sp/pkal/mnscu/activities/pedigree_pic.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692696"/>
            <a:ext cx="8064896" cy="58912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7504" y="116632"/>
            <a:ext cx="7056784" cy="523220"/>
          </a:xfrm>
          <a:prstGeom prst="rect">
            <a:avLst/>
          </a:prstGeom>
          <a:noFill/>
        </p:spPr>
        <p:txBody>
          <a:bodyPr wrap="square" rtlCol="0">
            <a:spAutoFit/>
          </a:bodyPr>
          <a:lstStyle/>
          <a:p>
            <a:r>
              <a:rPr lang="en-AU" sz="2800" dirty="0" smtClean="0"/>
              <a:t>British Monarchy Pedigree for Haemophilia</a:t>
            </a:r>
            <a:endParaRPr lang="en-AU" sz="2800" dirty="0"/>
          </a:p>
        </p:txBody>
      </p:sp>
      <p:sp>
        <p:nvSpPr>
          <p:cNvPr id="5" name="TextBox 4"/>
          <p:cNvSpPr txBox="1"/>
          <p:nvPr/>
        </p:nvSpPr>
        <p:spPr>
          <a:xfrm>
            <a:off x="7020272" y="44624"/>
            <a:ext cx="2160240" cy="3139321"/>
          </a:xfrm>
          <a:prstGeom prst="rect">
            <a:avLst/>
          </a:prstGeom>
          <a:noFill/>
        </p:spPr>
        <p:txBody>
          <a:bodyPr wrap="square" rtlCol="0">
            <a:spAutoFit/>
          </a:bodyPr>
          <a:lstStyle/>
          <a:p>
            <a:pPr marL="285750" indent="-285750">
              <a:buFont typeface="Arial" pitchFamily="34" charset="0"/>
              <a:buChar char="•"/>
            </a:pPr>
            <a:r>
              <a:rPr lang="en-AU" dirty="0" smtClean="0"/>
              <a:t>Is this dominant or recessive?</a:t>
            </a:r>
          </a:p>
          <a:p>
            <a:pPr marL="285750" indent="-285750">
              <a:buFont typeface="Arial" pitchFamily="34" charset="0"/>
              <a:buChar char="•"/>
            </a:pPr>
            <a:r>
              <a:rPr lang="en-AU" dirty="0" smtClean="0"/>
              <a:t>How do you know?</a:t>
            </a:r>
          </a:p>
          <a:p>
            <a:pPr marL="285750" indent="-285750">
              <a:buFont typeface="Arial" pitchFamily="34" charset="0"/>
              <a:buChar char="•"/>
            </a:pPr>
            <a:r>
              <a:rPr lang="en-AU" dirty="0" smtClean="0"/>
              <a:t>Who is affected the most by this disease?</a:t>
            </a:r>
          </a:p>
          <a:p>
            <a:pPr marL="285750" indent="-285750">
              <a:buFont typeface="Arial" pitchFamily="34" charset="0"/>
              <a:buChar char="•"/>
            </a:pPr>
            <a:r>
              <a:rPr lang="en-AU" dirty="0" smtClean="0"/>
              <a:t>Why aren’t there any male carriers of this disease?</a:t>
            </a:r>
          </a:p>
          <a:p>
            <a:pPr marL="285750" indent="-285750">
              <a:buFont typeface="Arial" pitchFamily="34" charset="0"/>
              <a:buChar char="•"/>
            </a:pPr>
            <a:endParaRPr lang="en-AU" dirty="0"/>
          </a:p>
        </p:txBody>
      </p:sp>
    </p:spTree>
    <p:extLst>
      <p:ext uri="{BB962C8B-B14F-4D97-AF65-F5344CB8AC3E}">
        <p14:creationId xmlns:p14="http://schemas.microsoft.com/office/powerpoint/2010/main" val="1205615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Predicting outcomes of crosses</a:t>
            </a:r>
            <a:endParaRPr lang="en-US" dirty="0"/>
          </a:p>
        </p:txBody>
      </p:sp>
      <p:sp>
        <p:nvSpPr>
          <p:cNvPr id="3" name="Content Placeholder 2"/>
          <p:cNvSpPr>
            <a:spLocks noGrp="1"/>
          </p:cNvSpPr>
          <p:nvPr>
            <p:ph idx="1"/>
          </p:nvPr>
        </p:nvSpPr>
        <p:spPr>
          <a:xfrm>
            <a:off x="457200" y="1600201"/>
            <a:ext cx="4182845" cy="3893974"/>
          </a:xfrm>
        </p:spPr>
        <p:txBody>
          <a:bodyPr>
            <a:normAutofit fontScale="85000" lnSpcReduction="10000"/>
          </a:bodyPr>
          <a:lstStyle/>
          <a:p>
            <a:r>
              <a:rPr lang="en-US" dirty="0" smtClean="0"/>
              <a:t>Using Mendel’s research, modern genetics has ways of predicting the outcomes of </a:t>
            </a:r>
            <a:r>
              <a:rPr lang="en-US" dirty="0" err="1" smtClean="0"/>
              <a:t>fertilisation</a:t>
            </a:r>
            <a:r>
              <a:rPr lang="en-US" dirty="0" smtClean="0"/>
              <a:t>.</a:t>
            </a:r>
          </a:p>
          <a:p>
            <a:r>
              <a:rPr lang="en-US" dirty="0" smtClean="0"/>
              <a:t>Using </a:t>
            </a:r>
            <a:r>
              <a:rPr lang="en-US" b="1" dirty="0" err="1" smtClean="0"/>
              <a:t>Punnett</a:t>
            </a:r>
            <a:r>
              <a:rPr lang="en-US" b="1" dirty="0" smtClean="0"/>
              <a:t> squares </a:t>
            </a:r>
            <a:r>
              <a:rPr lang="en-US" dirty="0" smtClean="0"/>
              <a:t>to use an understanding of gamete formation after meiosis and then the possible results of </a:t>
            </a:r>
            <a:r>
              <a:rPr lang="en-US" dirty="0" err="1" smtClean="0"/>
              <a:t>fertilisation</a:t>
            </a:r>
            <a:r>
              <a:rPr lang="en-US" dirty="0" smtClean="0"/>
              <a:t>.</a:t>
            </a:r>
          </a:p>
        </p:txBody>
      </p:sp>
      <p:pic>
        <p:nvPicPr>
          <p:cNvPr id="4" name="Picture 3"/>
          <p:cNvPicPr>
            <a:picLocks noChangeAspect="1"/>
          </p:cNvPicPr>
          <p:nvPr/>
        </p:nvPicPr>
        <p:blipFill>
          <a:blip r:embed="rId2"/>
          <a:stretch>
            <a:fillRect/>
          </a:stretch>
        </p:blipFill>
        <p:spPr>
          <a:xfrm>
            <a:off x="4640044" y="1802566"/>
            <a:ext cx="4503955" cy="4106263"/>
          </a:xfrm>
          <a:prstGeom prst="rect">
            <a:avLst/>
          </a:prstGeom>
        </p:spPr>
      </p:pic>
    </p:spTree>
    <p:extLst>
      <p:ext uri="{BB962C8B-B14F-4D97-AF65-F5344CB8AC3E}">
        <p14:creationId xmlns:p14="http://schemas.microsoft.com/office/powerpoint/2010/main" val="35485312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M</a:t>
            </a:r>
            <a:r>
              <a:rPr lang="en-US" dirty="0" smtClean="0"/>
              <a:t>onohybrid Cross</a:t>
            </a:r>
            <a:endParaRPr lang="en-US" dirty="0"/>
          </a:p>
        </p:txBody>
      </p:sp>
      <p:pic>
        <p:nvPicPr>
          <p:cNvPr id="4" name="Picture 3"/>
          <p:cNvPicPr>
            <a:picLocks noChangeAspect="1"/>
          </p:cNvPicPr>
          <p:nvPr/>
        </p:nvPicPr>
        <p:blipFill>
          <a:blip r:embed="rId2"/>
          <a:stretch>
            <a:fillRect/>
          </a:stretch>
        </p:blipFill>
        <p:spPr>
          <a:xfrm>
            <a:off x="323528" y="2420888"/>
            <a:ext cx="4028003" cy="3312368"/>
          </a:xfrm>
          <a:prstGeom prst="rect">
            <a:avLst/>
          </a:prstGeom>
        </p:spPr>
      </p:pic>
      <p:pic>
        <p:nvPicPr>
          <p:cNvPr id="5" name="Picture 4"/>
          <p:cNvPicPr>
            <a:picLocks noChangeAspect="1"/>
          </p:cNvPicPr>
          <p:nvPr/>
        </p:nvPicPr>
        <p:blipFill>
          <a:blip r:embed="rId3"/>
          <a:stretch>
            <a:fillRect/>
          </a:stretch>
        </p:blipFill>
        <p:spPr>
          <a:xfrm>
            <a:off x="5148064" y="2420888"/>
            <a:ext cx="3127061" cy="3312368"/>
          </a:xfrm>
          <a:prstGeom prst="rect">
            <a:avLst/>
          </a:prstGeom>
        </p:spPr>
      </p:pic>
      <p:sp>
        <p:nvSpPr>
          <p:cNvPr id="3" name="TextBox 2"/>
          <p:cNvSpPr txBox="1"/>
          <p:nvPr/>
        </p:nvSpPr>
        <p:spPr>
          <a:xfrm>
            <a:off x="855428" y="1606787"/>
            <a:ext cx="7419698" cy="369332"/>
          </a:xfrm>
          <a:prstGeom prst="rect">
            <a:avLst/>
          </a:prstGeom>
          <a:noFill/>
        </p:spPr>
        <p:txBody>
          <a:bodyPr wrap="square" rtlCol="0">
            <a:spAutoFit/>
          </a:bodyPr>
          <a:lstStyle/>
          <a:p>
            <a:r>
              <a:rPr lang="en-US" dirty="0" smtClean="0"/>
              <a:t>Inheritance of a single autosomal gene. </a:t>
            </a:r>
            <a:endParaRPr lang="en-US" dirty="0"/>
          </a:p>
        </p:txBody>
      </p:sp>
    </p:spTree>
    <p:extLst>
      <p:ext uri="{BB962C8B-B14F-4D97-AF65-F5344CB8AC3E}">
        <p14:creationId xmlns:p14="http://schemas.microsoft.com/office/powerpoint/2010/main" val="752496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get from this?</a:t>
            </a:r>
            <a:endParaRPr lang="en-US" dirty="0"/>
          </a:p>
        </p:txBody>
      </p:sp>
      <p:sp>
        <p:nvSpPr>
          <p:cNvPr id="3" name="Content Placeholder 2"/>
          <p:cNvSpPr>
            <a:spLocks noGrp="1"/>
          </p:cNvSpPr>
          <p:nvPr>
            <p:ph idx="1"/>
          </p:nvPr>
        </p:nvSpPr>
        <p:spPr/>
        <p:txBody>
          <a:bodyPr/>
          <a:lstStyle/>
          <a:p>
            <a:r>
              <a:rPr lang="en-US" dirty="0" smtClean="0"/>
              <a:t>From these test crosses we can predict an individual’s </a:t>
            </a:r>
            <a:r>
              <a:rPr lang="en-US" b="1" dirty="0" smtClean="0"/>
              <a:t>genotype</a:t>
            </a:r>
            <a:r>
              <a:rPr lang="en-US" dirty="0" smtClean="0"/>
              <a:t> and </a:t>
            </a:r>
            <a:r>
              <a:rPr lang="en-US" b="1" dirty="0" smtClean="0"/>
              <a:t>phenotype</a:t>
            </a:r>
          </a:p>
          <a:p>
            <a:r>
              <a:rPr lang="en-US" dirty="0" smtClean="0"/>
              <a:t>A genotype is the genetic information </a:t>
            </a:r>
          </a:p>
          <a:p>
            <a:r>
              <a:rPr lang="en-US" dirty="0" smtClean="0"/>
              <a:t>A phenotype is the expression of that genetic information.</a:t>
            </a:r>
          </a:p>
          <a:p>
            <a:r>
              <a:rPr lang="en-US" dirty="0" smtClean="0"/>
              <a:t>EG an individual can be short (</a:t>
            </a:r>
            <a:r>
              <a:rPr lang="en-US" dirty="0" err="1" smtClean="0"/>
              <a:t>pheno</a:t>
            </a:r>
            <a:r>
              <a:rPr lang="en-US" dirty="0" smtClean="0"/>
              <a:t>) and </a:t>
            </a:r>
            <a:r>
              <a:rPr lang="en-US" dirty="0" err="1" smtClean="0"/>
              <a:t>tt</a:t>
            </a:r>
            <a:r>
              <a:rPr lang="en-US" dirty="0" smtClean="0"/>
              <a:t> (</a:t>
            </a:r>
            <a:r>
              <a:rPr lang="en-US" dirty="0" err="1" smtClean="0"/>
              <a:t>geno</a:t>
            </a:r>
            <a:r>
              <a:rPr lang="en-US" dirty="0" smtClean="0"/>
              <a:t>) or tall (</a:t>
            </a:r>
            <a:r>
              <a:rPr lang="en-US" dirty="0" err="1" smtClean="0"/>
              <a:t>pheno</a:t>
            </a:r>
            <a:r>
              <a:rPr lang="en-US" dirty="0" smtClean="0"/>
              <a:t>) and TT or </a:t>
            </a:r>
            <a:r>
              <a:rPr lang="en-US" dirty="0" err="1" smtClean="0"/>
              <a:t>Tt</a:t>
            </a:r>
            <a:r>
              <a:rPr lang="en-US" dirty="0" smtClean="0"/>
              <a:t> (</a:t>
            </a:r>
            <a:r>
              <a:rPr lang="en-US" dirty="0" err="1" smtClean="0"/>
              <a:t>geno</a:t>
            </a:r>
            <a:r>
              <a:rPr lang="en-US" dirty="0" smtClean="0"/>
              <a:t>)</a:t>
            </a:r>
            <a:endParaRPr lang="en-US" dirty="0"/>
          </a:p>
        </p:txBody>
      </p:sp>
    </p:spTree>
    <p:extLst>
      <p:ext uri="{BB962C8B-B14F-4D97-AF65-F5344CB8AC3E}">
        <p14:creationId xmlns:p14="http://schemas.microsoft.com/office/powerpoint/2010/main" val="12410133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Dihybrid</a:t>
            </a:r>
            <a:r>
              <a:rPr lang="en-AU" dirty="0" smtClean="0"/>
              <a:t> cross</a:t>
            </a:r>
            <a:endParaRPr lang="en-AU" dirty="0"/>
          </a:p>
        </p:txBody>
      </p:sp>
      <p:sp>
        <p:nvSpPr>
          <p:cNvPr id="3" name="Content Placeholder 2"/>
          <p:cNvSpPr>
            <a:spLocks noGrp="1"/>
          </p:cNvSpPr>
          <p:nvPr>
            <p:ph idx="1"/>
          </p:nvPr>
        </p:nvSpPr>
        <p:spPr/>
        <p:txBody>
          <a:bodyPr/>
          <a:lstStyle/>
          <a:p>
            <a:r>
              <a:rPr lang="en-AU" dirty="0" smtClean="0"/>
              <a:t>A large variety of combinations of traits in possible offspring due to </a:t>
            </a:r>
            <a:r>
              <a:rPr lang="en-AU" b="1" dirty="0" smtClean="0"/>
              <a:t>independent assortment</a:t>
            </a:r>
          </a:p>
          <a:p>
            <a:r>
              <a:rPr lang="en-AU" dirty="0" smtClean="0"/>
              <a:t>Independent assortment: each of the alleles of one gene may combine independently with each of the alleles of anther gene in a gamete.</a:t>
            </a:r>
          </a:p>
          <a:p>
            <a:r>
              <a:rPr lang="en-AU" dirty="0" smtClean="0"/>
              <a:t>See next slide for example</a:t>
            </a:r>
            <a:endParaRPr lang="en-AU" dirty="0"/>
          </a:p>
        </p:txBody>
      </p:sp>
    </p:spTree>
    <p:extLst>
      <p:ext uri="{BB962C8B-B14F-4D97-AF65-F5344CB8AC3E}">
        <p14:creationId xmlns:p14="http://schemas.microsoft.com/office/powerpoint/2010/main" val="34192365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3074" name="Picture 2" descr="http://www.vce.bioninja.com.au/_Media/dihybrid_cross_med.jpe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54" y="273188"/>
            <a:ext cx="9816930" cy="6550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77596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3752"/>
            <a:ext cx="8229600" cy="566936"/>
          </a:xfrm>
        </p:spPr>
        <p:txBody>
          <a:bodyPr>
            <a:normAutofit fontScale="90000"/>
          </a:bodyPr>
          <a:lstStyle/>
          <a:p>
            <a:r>
              <a:rPr lang="en-AU" dirty="0" err="1" smtClean="0"/>
              <a:t>Dihybrid</a:t>
            </a:r>
            <a:r>
              <a:rPr lang="en-AU" dirty="0" smtClean="0"/>
              <a:t> inheritance</a:t>
            </a:r>
            <a:endParaRPr lang="en-AU" dirty="0"/>
          </a:p>
        </p:txBody>
      </p:sp>
      <p:sp>
        <p:nvSpPr>
          <p:cNvPr id="3" name="Content Placeholder 2"/>
          <p:cNvSpPr>
            <a:spLocks noGrp="1"/>
          </p:cNvSpPr>
          <p:nvPr>
            <p:ph idx="1"/>
          </p:nvPr>
        </p:nvSpPr>
        <p:spPr/>
        <p:txBody>
          <a:bodyPr/>
          <a:lstStyle/>
          <a:p>
            <a:endParaRPr lang="en-AU"/>
          </a:p>
        </p:txBody>
      </p:sp>
      <p:pic>
        <p:nvPicPr>
          <p:cNvPr id="2050" name="Picture 2" descr="http://ibguides.com/images/10.2.1_dihybridcross.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6632"/>
            <a:ext cx="7920880" cy="6886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656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Lethal Alleles</a:t>
            </a:r>
            <a:endParaRPr lang="en-US" dirty="0"/>
          </a:p>
        </p:txBody>
      </p:sp>
      <p:sp>
        <p:nvSpPr>
          <p:cNvPr id="3" name="Content Placeholder 2"/>
          <p:cNvSpPr>
            <a:spLocks noGrp="1"/>
          </p:cNvSpPr>
          <p:nvPr>
            <p:ph idx="1"/>
          </p:nvPr>
        </p:nvSpPr>
        <p:spPr>
          <a:xfrm>
            <a:off x="457200" y="1417639"/>
            <a:ext cx="8229600" cy="3661882"/>
          </a:xfrm>
        </p:spPr>
        <p:txBody>
          <a:bodyPr>
            <a:normAutofit fontScale="77500" lnSpcReduction="20000"/>
          </a:bodyPr>
          <a:lstStyle/>
          <a:p>
            <a:r>
              <a:rPr lang="en-US" dirty="0" smtClean="0"/>
              <a:t>Alleles that cause an organism to die only when present in homozygous conditions are called lethal alleles.</a:t>
            </a:r>
          </a:p>
          <a:p>
            <a:r>
              <a:rPr lang="en-US" dirty="0" smtClean="0"/>
              <a:t>Are often inherited as recessive mutations, recessive lethal alleles that </a:t>
            </a:r>
            <a:r>
              <a:rPr lang="en-US" b="1" dirty="0" smtClean="0"/>
              <a:t>kill only homozygotes</a:t>
            </a:r>
          </a:p>
          <a:p>
            <a:r>
              <a:rPr lang="en-US" dirty="0" smtClean="0"/>
              <a:t>Lethal alleles are often detected as distortions in segregation ratios, where one or more of the classes of expected progeny are missing</a:t>
            </a:r>
          </a:p>
          <a:p>
            <a:r>
              <a:rPr lang="en-US" dirty="0" smtClean="0"/>
              <a:t>EG: coat </a:t>
            </a:r>
            <a:r>
              <a:rPr lang="en-US" dirty="0" err="1" smtClean="0"/>
              <a:t>colour</a:t>
            </a:r>
            <a:r>
              <a:rPr lang="en-US" dirty="0" smtClean="0"/>
              <a:t> gene in mice</a:t>
            </a:r>
          </a:p>
          <a:p>
            <a:r>
              <a:rPr lang="en-US" dirty="0" smtClean="0"/>
              <a:t>EG: Huntington disease</a:t>
            </a:r>
            <a:endParaRPr lang="en-US" dirty="0"/>
          </a:p>
        </p:txBody>
      </p:sp>
      <p:pic>
        <p:nvPicPr>
          <p:cNvPr id="4" name="Picture 3"/>
          <p:cNvPicPr>
            <a:picLocks noChangeAspect="1"/>
          </p:cNvPicPr>
          <p:nvPr/>
        </p:nvPicPr>
        <p:blipFill>
          <a:blip r:embed="rId2"/>
          <a:stretch>
            <a:fillRect/>
          </a:stretch>
        </p:blipFill>
        <p:spPr>
          <a:xfrm>
            <a:off x="4978397" y="3602313"/>
            <a:ext cx="3212968" cy="3212968"/>
          </a:xfrm>
          <a:prstGeom prst="rect">
            <a:avLst/>
          </a:prstGeom>
        </p:spPr>
      </p:pic>
    </p:spTree>
    <p:extLst>
      <p:ext uri="{BB962C8B-B14F-4D97-AF65-F5344CB8AC3E}">
        <p14:creationId xmlns:p14="http://schemas.microsoft.com/office/powerpoint/2010/main" val="2900032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Crosses</a:t>
            </a:r>
            <a:endParaRPr lang="en-US" dirty="0"/>
          </a:p>
        </p:txBody>
      </p:sp>
      <p:sp>
        <p:nvSpPr>
          <p:cNvPr id="3" name="Content Placeholder 2"/>
          <p:cNvSpPr>
            <a:spLocks noGrp="1"/>
          </p:cNvSpPr>
          <p:nvPr>
            <p:ph idx="1"/>
          </p:nvPr>
        </p:nvSpPr>
        <p:spPr>
          <a:xfrm>
            <a:off x="457200" y="1600200"/>
            <a:ext cx="4234689" cy="4525963"/>
          </a:xfrm>
        </p:spPr>
        <p:txBody>
          <a:bodyPr>
            <a:normAutofit fontScale="92500" lnSpcReduction="20000"/>
          </a:bodyPr>
          <a:lstStyle/>
          <a:p>
            <a:r>
              <a:rPr lang="en-US" dirty="0" smtClean="0"/>
              <a:t>Used to determine the genotype of an individual that displays a dominant trait</a:t>
            </a:r>
          </a:p>
          <a:p>
            <a:r>
              <a:rPr lang="en-US" dirty="0" smtClean="0"/>
              <a:t>EG PP or </a:t>
            </a:r>
            <a:r>
              <a:rPr lang="en-US" dirty="0" err="1" smtClean="0"/>
              <a:t>Pp</a:t>
            </a:r>
            <a:endParaRPr lang="en-US" dirty="0" smtClean="0"/>
          </a:p>
          <a:p>
            <a:r>
              <a:rPr lang="en-US" dirty="0" smtClean="0"/>
              <a:t>Cross with homozygous recessive (</a:t>
            </a:r>
            <a:r>
              <a:rPr lang="en-US" dirty="0" err="1" smtClean="0"/>
              <a:t>pp</a:t>
            </a:r>
            <a:r>
              <a:rPr lang="en-US" dirty="0" smtClean="0"/>
              <a:t>)</a:t>
            </a:r>
          </a:p>
          <a:p>
            <a:r>
              <a:rPr lang="en-US" dirty="0" smtClean="0"/>
              <a:t>If offspring are </a:t>
            </a:r>
            <a:r>
              <a:rPr lang="en-US" dirty="0" err="1" smtClean="0"/>
              <a:t>pp</a:t>
            </a:r>
            <a:r>
              <a:rPr lang="en-US" dirty="0" smtClean="0"/>
              <a:t>, then parent must be Pp.</a:t>
            </a:r>
          </a:p>
          <a:p>
            <a:r>
              <a:rPr lang="en-US" dirty="0" smtClean="0"/>
              <a:t>Offspring are </a:t>
            </a:r>
            <a:r>
              <a:rPr lang="en-US" dirty="0" err="1" smtClean="0"/>
              <a:t>Pp</a:t>
            </a:r>
            <a:r>
              <a:rPr lang="en-US" dirty="0" smtClean="0"/>
              <a:t> then parent is PP.</a:t>
            </a:r>
          </a:p>
        </p:txBody>
      </p:sp>
      <p:pic>
        <p:nvPicPr>
          <p:cNvPr id="4" name="Picture 3"/>
          <p:cNvPicPr>
            <a:picLocks noChangeAspect="1"/>
          </p:cNvPicPr>
          <p:nvPr/>
        </p:nvPicPr>
        <p:blipFill>
          <a:blip r:embed="rId2"/>
          <a:stretch>
            <a:fillRect/>
          </a:stretch>
        </p:blipFill>
        <p:spPr>
          <a:xfrm>
            <a:off x="4691889" y="1600200"/>
            <a:ext cx="4048230" cy="3887988"/>
          </a:xfrm>
          <a:prstGeom prst="rect">
            <a:avLst/>
          </a:prstGeom>
        </p:spPr>
      </p:pic>
    </p:spTree>
    <p:extLst>
      <p:ext uri="{BB962C8B-B14F-4D97-AF65-F5344CB8AC3E}">
        <p14:creationId xmlns:p14="http://schemas.microsoft.com/office/powerpoint/2010/main" val="1185928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TotalTime>
  <Words>635</Words>
  <Application>Microsoft Macintosh PowerPoint</Application>
  <PresentationFormat>On-screen Show (4:3)</PresentationFormat>
  <Paragraphs>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Genetic Crosses and Pedigree Analysis</vt:lpstr>
      <vt:lpstr>Predicting outcomes of crosses</vt:lpstr>
      <vt:lpstr>The Monohybrid Cross</vt:lpstr>
      <vt:lpstr>What do we get from this?</vt:lpstr>
      <vt:lpstr>Dihybrid cross</vt:lpstr>
      <vt:lpstr>PowerPoint Presentation</vt:lpstr>
      <vt:lpstr>Dihybrid inheritance</vt:lpstr>
      <vt:lpstr>Lethal Alleles</vt:lpstr>
      <vt:lpstr>Test Crosses</vt:lpstr>
      <vt:lpstr>PowerPoint Presentation</vt:lpstr>
      <vt:lpstr>Pedigrees</vt:lpstr>
      <vt:lpstr>Pedigree Symbols and meaning</vt:lpstr>
      <vt:lpstr>Autosomal Recessive and Autosomal Dominant</vt:lpstr>
      <vt:lpstr>PowerPoint Presentation</vt:lpstr>
      <vt:lpstr>Given that this is an autosomal dominant disease, find the genotypes of all individuals.</vt:lpstr>
      <vt:lpstr>X-linked Dominant or Recessive</vt:lpstr>
      <vt:lpstr>PowerPoint Presentation</vt:lpstr>
    </vt:vector>
  </TitlesOfParts>
  <Company>Lara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Crosses and Pedigree Analysis</dc:title>
  <dc:creator>ICT Department</dc:creator>
  <cp:lastModifiedBy>ICT Department</cp:lastModifiedBy>
  <cp:revision>5</cp:revision>
  <dcterms:created xsi:type="dcterms:W3CDTF">2016-07-31T22:04:08Z</dcterms:created>
  <dcterms:modified xsi:type="dcterms:W3CDTF">2016-08-01T00:43:11Z</dcterms:modified>
</cp:coreProperties>
</file>