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72" r:id="rId10"/>
    <p:sldId id="270" r:id="rId11"/>
    <p:sldId id="271" r:id="rId12"/>
    <p:sldId id="273" r:id="rId13"/>
    <p:sldId id="264" r:id="rId14"/>
    <p:sldId id="265" r:id="rId15"/>
    <p:sldId id="266" r:id="rId16"/>
    <p:sldId id="267" r:id="rId17"/>
    <p:sldId id="268"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DEF0920C-3011-4872-85EB-102923BC9CCA}">
  <a:tblStyle styleId="{DEF0920C-3011-4872-85EB-102923BC9CCA}"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5"/>
  </p:normalViewPr>
  <p:slideViewPr>
    <p:cSldViewPr snapToGrid="0" snapToObjects="1">
      <p:cViewPr varScale="1">
        <p:scale>
          <a:sx n="58" d="100"/>
          <a:sy n="58" d="100"/>
        </p:scale>
        <p:origin x="-904" y="-10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87825184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 Id="rId3" Type="http://schemas.openxmlformats.org/officeDocument/2006/relationships/hyperlink" Target="http://en.wikipedia.org/wiki/Covalent_bond"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236530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lnSpc>
                <a:spcPct val="115000"/>
              </a:lnSpc>
              <a:spcBef>
                <a:spcPts val="0"/>
              </a:spcBef>
              <a:spcAft>
                <a:spcPts val="1600"/>
              </a:spcAft>
              <a:buNone/>
            </a:pPr>
            <a:r>
              <a:rPr lang="en" sz="1800" b="1">
                <a:solidFill>
                  <a:schemeClr val="dk2"/>
                </a:solidFill>
                <a:latin typeface="Source Code Pro"/>
                <a:ea typeface="Source Code Pro"/>
                <a:cs typeface="Source Code Pro"/>
                <a:sym typeface="Source Code Pro"/>
              </a:rPr>
              <a:t>Genomes </a:t>
            </a:r>
            <a:r>
              <a:rPr lang="en" sz="1800">
                <a:solidFill>
                  <a:schemeClr val="dk2"/>
                </a:solidFill>
                <a:latin typeface="Source Code Pro"/>
                <a:ea typeface="Source Code Pro"/>
                <a:cs typeface="Source Code Pro"/>
                <a:sym typeface="Source Code Pro"/>
              </a:rPr>
              <a:t>is the sum of all DNA found in organisms cells. It is measured by the number of nucleotide base pairs contained in a haploid (unpaired) set of chromosomes.</a:t>
            </a:r>
          </a:p>
          <a:p>
            <a:pPr lvl="0">
              <a:lnSpc>
                <a:spcPct val="115000"/>
              </a:lnSpc>
              <a:spcBef>
                <a:spcPts val="0"/>
              </a:spcBef>
              <a:spcAft>
                <a:spcPts val="1600"/>
              </a:spcAft>
              <a:buNone/>
            </a:pPr>
            <a:r>
              <a:rPr lang="en" sz="1800" b="1">
                <a:solidFill>
                  <a:schemeClr val="dk2"/>
                </a:solidFill>
                <a:latin typeface="Source Code Pro"/>
                <a:ea typeface="Source Code Pro"/>
                <a:cs typeface="Source Code Pro"/>
                <a:sym typeface="Source Code Pro"/>
              </a:rPr>
              <a:t>Genes </a:t>
            </a:r>
            <a:r>
              <a:rPr lang="en" sz="1800">
                <a:solidFill>
                  <a:schemeClr val="dk2"/>
                </a:solidFill>
                <a:latin typeface="Source Code Pro"/>
                <a:ea typeface="Source Code Pro"/>
                <a:cs typeface="Source Code Pro"/>
                <a:sym typeface="Source Code Pro"/>
              </a:rPr>
              <a:t>are a unit of genetic information, and contain our DNA sequence.</a:t>
            </a:r>
          </a:p>
          <a:p>
            <a:pPr lvl="0">
              <a:lnSpc>
                <a:spcPct val="115000"/>
              </a:lnSpc>
              <a:spcBef>
                <a:spcPts val="0"/>
              </a:spcBef>
              <a:spcAft>
                <a:spcPts val="1600"/>
              </a:spcAft>
              <a:buNone/>
            </a:pPr>
            <a:r>
              <a:rPr lang="en" sz="1800" b="1">
                <a:solidFill>
                  <a:schemeClr val="dk2"/>
                </a:solidFill>
                <a:latin typeface="Source Code Pro"/>
                <a:ea typeface="Source Code Pro"/>
                <a:cs typeface="Source Code Pro"/>
                <a:sym typeface="Source Code Pro"/>
              </a:rPr>
              <a:t>Alleles </a:t>
            </a:r>
            <a:r>
              <a:rPr lang="en" sz="1800">
                <a:solidFill>
                  <a:schemeClr val="dk2"/>
                </a:solidFill>
                <a:latin typeface="Source Code Pro"/>
                <a:ea typeface="Source Code Pro"/>
                <a:cs typeface="Source Code Pro"/>
                <a:sym typeface="Source Code Pro"/>
              </a:rPr>
              <a:t>are the same gene, but with slight differences in sequence. Each gene has two alleles, one on each chromosome inherited from parents. It is what gives individuals distinct traits (e.g. eye colour)</a:t>
            </a:r>
          </a:p>
          <a:p>
            <a:pPr lvl="0">
              <a:spcBef>
                <a:spcPts val="0"/>
              </a:spcBef>
              <a:buNone/>
            </a:pPr>
            <a:endParaRPr/>
          </a:p>
        </p:txBody>
      </p:sp>
    </p:spTree>
    <p:extLst>
      <p:ext uri="{BB962C8B-B14F-4D97-AF65-F5344CB8AC3E}">
        <p14:creationId xmlns:p14="http://schemas.microsoft.com/office/powerpoint/2010/main" val="15630962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911863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08304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73270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60743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6191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64876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26777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dirty="0" smtClean="0"/>
              <a:t>These three subunits make up a long strand of elements called a </a:t>
            </a:r>
            <a:r>
              <a:rPr lang="en" b="1" dirty="0" smtClean="0"/>
              <a:t>nucleotide</a:t>
            </a:r>
            <a:r>
              <a:rPr lang="en" dirty="0" smtClean="0"/>
              <a:t>. Two strands of nucleotides wind around each other to make up the </a:t>
            </a:r>
            <a:r>
              <a:rPr lang="en" b="1" dirty="0" smtClean="0"/>
              <a:t>double helix</a:t>
            </a:r>
            <a:r>
              <a:rPr lang="en" dirty="0" smtClean="0"/>
              <a:t> of the DNA molecule.</a:t>
            </a:r>
          </a:p>
          <a:p>
            <a:pPr lvl="0">
              <a:spcBef>
                <a:spcPts val="0"/>
              </a:spcBef>
              <a:buNone/>
            </a:pPr>
            <a:endParaRPr dirty="0"/>
          </a:p>
        </p:txBody>
      </p:sp>
    </p:spTree>
    <p:extLst>
      <p:ext uri="{BB962C8B-B14F-4D97-AF65-F5344CB8AC3E}">
        <p14:creationId xmlns:p14="http://schemas.microsoft.com/office/powerpoint/2010/main" val="456964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996029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Hydrogen bonds are formed between the positively-charged hydrogen atom in one covalently-bonded molecule and the negatively-charged area of another covalently-bonded molecule</a:t>
            </a:r>
          </a:p>
          <a:p>
            <a:pPr lvl="0">
              <a:spcBef>
                <a:spcPts val="0"/>
              </a:spcBef>
              <a:buNone/>
            </a:pPr>
            <a:r>
              <a:rPr lang="en" b="1" u="sng">
                <a:solidFill>
                  <a:srgbClr val="FF0000"/>
                </a:solidFill>
                <a:hlinkClick r:id="rId3"/>
              </a:rPr>
              <a:t>Covalent Bonds</a:t>
            </a:r>
            <a:r>
              <a:rPr lang="en"/>
              <a:t> are formed between atoms when two atoms share one or more pairs of electrons.</a:t>
            </a:r>
          </a:p>
        </p:txBody>
      </p:sp>
    </p:spTree>
    <p:extLst>
      <p:ext uri="{BB962C8B-B14F-4D97-AF65-F5344CB8AC3E}">
        <p14:creationId xmlns:p14="http://schemas.microsoft.com/office/powerpoint/2010/main" val="2121046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40189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smtClean="0"/>
              <a:t>Monoploid</a:t>
            </a:r>
            <a:r>
              <a:rPr lang="en-US" b="0" dirty="0" smtClean="0"/>
              <a:t>: Having a single</a:t>
            </a:r>
            <a:r>
              <a:rPr lang="en-US" b="0" baseline="0" dirty="0" smtClean="0"/>
              <a:t> set of chromosomes (1n) and still functioning as a complete, multicellular organism. Male bees and wasps are </a:t>
            </a:r>
            <a:r>
              <a:rPr lang="en-US" b="0" baseline="0" dirty="0" err="1" smtClean="0"/>
              <a:t>monoploid</a:t>
            </a:r>
            <a:r>
              <a:rPr lang="en-US" b="0" baseline="0" dirty="0" smtClean="0"/>
              <a:t> in that they carry a single set of chromosomes, generated by an </a:t>
            </a:r>
            <a:r>
              <a:rPr lang="en-US" b="0" baseline="0" dirty="0" err="1" smtClean="0"/>
              <a:t>unfertilised</a:t>
            </a:r>
            <a:r>
              <a:rPr lang="en-US" b="0" baseline="0" dirty="0" smtClean="0"/>
              <a:t> egg while females result from a </a:t>
            </a:r>
            <a:r>
              <a:rPr lang="en-US" b="0" baseline="0" dirty="0" err="1" smtClean="0"/>
              <a:t>fertilised</a:t>
            </a:r>
            <a:r>
              <a:rPr lang="en-US" b="0" baseline="0" dirty="0" smtClean="0"/>
              <a:t> egg.</a:t>
            </a:r>
          </a:p>
          <a:p>
            <a:r>
              <a:rPr lang="en-US" b="1" baseline="0" dirty="0" err="1" smtClean="0"/>
              <a:t>Polyploid</a:t>
            </a:r>
            <a:r>
              <a:rPr lang="en-US" b="0" baseline="0" dirty="0" smtClean="0"/>
              <a:t>: cell division during meiosis fails, resulting in a gamete of 2n chromosomes. Gamete fuses with another healthy gamete creating a </a:t>
            </a:r>
            <a:r>
              <a:rPr lang="en-US" b="1" baseline="0" dirty="0" smtClean="0"/>
              <a:t>triploid</a:t>
            </a:r>
            <a:r>
              <a:rPr lang="en-US" b="0" baseline="0" dirty="0" smtClean="0"/>
              <a:t> (3n), or another </a:t>
            </a:r>
            <a:r>
              <a:rPr lang="en-US" b="0" baseline="0" dirty="0" err="1" smtClean="0"/>
              <a:t>polyploid</a:t>
            </a:r>
            <a:r>
              <a:rPr lang="en-US" b="0" baseline="0" dirty="0" smtClean="0"/>
              <a:t> gamete creating a </a:t>
            </a:r>
            <a:r>
              <a:rPr lang="en-US" b="1" baseline="0" dirty="0" err="1" smtClean="0"/>
              <a:t>tetraploid</a:t>
            </a:r>
            <a:r>
              <a:rPr lang="en-US" b="1" baseline="0" dirty="0" smtClean="0"/>
              <a:t> </a:t>
            </a:r>
            <a:r>
              <a:rPr lang="en-US" b="0" baseline="0" dirty="0" smtClean="0"/>
              <a:t>(4n). </a:t>
            </a:r>
          </a:p>
          <a:p>
            <a:r>
              <a:rPr lang="en-US" b="1" baseline="0" dirty="0" err="1" smtClean="0"/>
              <a:t>Aneuploid</a:t>
            </a:r>
            <a:r>
              <a:rPr lang="en-US" b="0" baseline="0" dirty="0" smtClean="0"/>
              <a:t>: there is addition and/or loss of one chromosome from a cell. Can be caused by non-disjunction, resulting in trisomy or </a:t>
            </a:r>
            <a:r>
              <a:rPr lang="en-US" b="0" baseline="0" dirty="0" err="1" smtClean="0"/>
              <a:t>monosomy</a:t>
            </a:r>
            <a:r>
              <a:rPr lang="en-US" b="0" baseline="0" dirty="0" smtClean="0"/>
              <a:t> of an individual’s chromosomal number.</a:t>
            </a:r>
            <a:endParaRPr lang="en-US" b="1" dirty="0"/>
          </a:p>
        </p:txBody>
      </p:sp>
    </p:spTree>
    <p:extLst>
      <p:ext uri="{BB962C8B-B14F-4D97-AF65-F5344CB8AC3E}">
        <p14:creationId xmlns:p14="http://schemas.microsoft.com/office/powerpoint/2010/main" val="460344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sp>
        <p:nvSpPr>
          <p:cNvPr id="11" name="Shape 11"/>
          <p:cNvSpPr txBox="1">
            <a:spLocks noGrp="1"/>
          </p:cNvSpPr>
          <p:nvPr>
            <p:ph type="ctrTitle"/>
          </p:nvPr>
        </p:nvSpPr>
        <p:spPr>
          <a:xfrm>
            <a:off x="311700" y="392150"/>
            <a:ext cx="8520600" cy="2690400"/>
          </a:xfrm>
          <a:prstGeom prst="rect">
            <a:avLst/>
          </a:prstGeom>
        </p:spPr>
        <p:txBody>
          <a:bodyPr lIns="91425" tIns="91425" rIns="91425" bIns="91425" anchor="ctr" anchorCtr="0"/>
          <a:lstStyle>
            <a:lvl1pPr lvl="0" algn="ctr">
              <a:spcBef>
                <a:spcPts val="0"/>
              </a:spcBef>
              <a:buSzPct val="100000"/>
              <a:defRPr sz="8000"/>
            </a:lvl1pPr>
            <a:lvl2pPr lvl="1" algn="ctr">
              <a:spcBef>
                <a:spcPts val="0"/>
              </a:spcBef>
              <a:buSzPct val="100000"/>
              <a:defRPr sz="8000"/>
            </a:lvl2pPr>
            <a:lvl3pPr lvl="2" algn="ctr">
              <a:spcBef>
                <a:spcPts val="0"/>
              </a:spcBef>
              <a:buSzPct val="100000"/>
              <a:defRPr sz="8000"/>
            </a:lvl3pPr>
            <a:lvl4pPr lvl="3" algn="ctr">
              <a:spcBef>
                <a:spcPts val="0"/>
              </a:spcBef>
              <a:buSzPct val="100000"/>
              <a:defRPr sz="8000"/>
            </a:lvl4pPr>
            <a:lvl5pPr lvl="4" algn="ctr">
              <a:spcBef>
                <a:spcPts val="0"/>
              </a:spcBef>
              <a:buSzPct val="100000"/>
              <a:defRPr sz="8000"/>
            </a:lvl5pPr>
            <a:lvl6pPr lvl="5" algn="ctr">
              <a:spcBef>
                <a:spcPts val="0"/>
              </a:spcBef>
              <a:buSzPct val="100000"/>
              <a:defRPr sz="8000"/>
            </a:lvl6pPr>
            <a:lvl7pPr lvl="6" algn="ctr">
              <a:spcBef>
                <a:spcPts val="0"/>
              </a:spcBef>
              <a:buSzPct val="100000"/>
              <a:defRPr sz="8000"/>
            </a:lvl7pPr>
            <a:lvl8pPr lvl="7" algn="ctr">
              <a:spcBef>
                <a:spcPts val="0"/>
              </a:spcBef>
              <a:buSzPct val="100000"/>
              <a:defRPr sz="8000"/>
            </a:lvl8pPr>
            <a:lvl9pPr lvl="8" algn="ctr">
              <a:spcBef>
                <a:spcPts val="0"/>
              </a:spcBef>
              <a:buSzPct val="100000"/>
              <a:defRPr sz="8000"/>
            </a:lvl9pPr>
          </a:lstStyle>
          <a:p>
            <a:endParaRPr/>
          </a:p>
        </p:txBody>
      </p:sp>
      <p:sp>
        <p:nvSpPr>
          <p:cNvPr id="12" name="Shape 12"/>
          <p:cNvSpPr txBox="1">
            <a:spLocks noGrp="1"/>
          </p:cNvSpPr>
          <p:nvPr>
            <p:ph type="subTitle" idx="1"/>
          </p:nvPr>
        </p:nvSpPr>
        <p:spPr>
          <a:xfrm>
            <a:off x="311700" y="3890400"/>
            <a:ext cx="8520600" cy="706200"/>
          </a:xfrm>
          <a:prstGeom prst="rect">
            <a:avLst/>
          </a:prstGeom>
        </p:spPr>
        <p:txBody>
          <a:bodyPr lIns="91425" tIns="91425" rIns="91425" bIns="91425" anchor="ctr" anchorCtr="0"/>
          <a:lstStyle>
            <a:lvl1pPr lvl="0" algn="ctr">
              <a:lnSpc>
                <a:spcPct val="100000"/>
              </a:lnSpc>
              <a:spcBef>
                <a:spcPts val="0"/>
              </a:spcBef>
              <a:spcAft>
                <a:spcPts val="0"/>
              </a:spcAft>
              <a:buClr>
                <a:schemeClr val="accent1"/>
              </a:buClr>
              <a:buSzPct val="100000"/>
              <a:buNone/>
              <a:defRPr sz="2100" b="1">
                <a:solidFill>
                  <a:schemeClr val="accent1"/>
                </a:solidFill>
              </a:defRPr>
            </a:lvl1pPr>
            <a:lvl2pPr lvl="1" algn="ctr">
              <a:lnSpc>
                <a:spcPct val="100000"/>
              </a:lnSpc>
              <a:spcBef>
                <a:spcPts val="0"/>
              </a:spcBef>
              <a:spcAft>
                <a:spcPts val="0"/>
              </a:spcAft>
              <a:buClr>
                <a:schemeClr val="accent1"/>
              </a:buClr>
              <a:buSzPct val="100000"/>
              <a:buNone/>
              <a:defRPr sz="2100" b="1">
                <a:solidFill>
                  <a:schemeClr val="accent1"/>
                </a:solidFill>
              </a:defRPr>
            </a:lvl2pPr>
            <a:lvl3pPr lvl="2" algn="ctr">
              <a:lnSpc>
                <a:spcPct val="100000"/>
              </a:lnSpc>
              <a:spcBef>
                <a:spcPts val="0"/>
              </a:spcBef>
              <a:spcAft>
                <a:spcPts val="0"/>
              </a:spcAft>
              <a:buClr>
                <a:schemeClr val="accent1"/>
              </a:buClr>
              <a:buSzPct val="100000"/>
              <a:buNone/>
              <a:defRPr sz="2100" b="1">
                <a:solidFill>
                  <a:schemeClr val="accent1"/>
                </a:solidFill>
              </a:defRPr>
            </a:lvl3pPr>
            <a:lvl4pPr lvl="3" algn="ctr">
              <a:lnSpc>
                <a:spcPct val="100000"/>
              </a:lnSpc>
              <a:spcBef>
                <a:spcPts val="0"/>
              </a:spcBef>
              <a:spcAft>
                <a:spcPts val="0"/>
              </a:spcAft>
              <a:buClr>
                <a:schemeClr val="accent1"/>
              </a:buClr>
              <a:buSzPct val="100000"/>
              <a:buNone/>
              <a:defRPr sz="2100" b="1">
                <a:solidFill>
                  <a:schemeClr val="accent1"/>
                </a:solidFill>
              </a:defRPr>
            </a:lvl4pPr>
            <a:lvl5pPr lvl="4" algn="ctr">
              <a:lnSpc>
                <a:spcPct val="100000"/>
              </a:lnSpc>
              <a:spcBef>
                <a:spcPts val="0"/>
              </a:spcBef>
              <a:spcAft>
                <a:spcPts val="0"/>
              </a:spcAft>
              <a:buClr>
                <a:schemeClr val="accent1"/>
              </a:buClr>
              <a:buSzPct val="100000"/>
              <a:buNone/>
              <a:defRPr sz="2100" b="1">
                <a:solidFill>
                  <a:schemeClr val="accent1"/>
                </a:solidFill>
              </a:defRPr>
            </a:lvl5pPr>
            <a:lvl6pPr lvl="5" algn="ctr">
              <a:lnSpc>
                <a:spcPct val="100000"/>
              </a:lnSpc>
              <a:spcBef>
                <a:spcPts val="0"/>
              </a:spcBef>
              <a:spcAft>
                <a:spcPts val="0"/>
              </a:spcAft>
              <a:buClr>
                <a:schemeClr val="accent1"/>
              </a:buClr>
              <a:buSzPct val="100000"/>
              <a:buNone/>
              <a:defRPr sz="2100" b="1">
                <a:solidFill>
                  <a:schemeClr val="accent1"/>
                </a:solidFill>
              </a:defRPr>
            </a:lvl6pPr>
            <a:lvl7pPr lvl="6" algn="ctr">
              <a:lnSpc>
                <a:spcPct val="100000"/>
              </a:lnSpc>
              <a:spcBef>
                <a:spcPts val="0"/>
              </a:spcBef>
              <a:spcAft>
                <a:spcPts val="0"/>
              </a:spcAft>
              <a:buClr>
                <a:schemeClr val="accent1"/>
              </a:buClr>
              <a:buSzPct val="100000"/>
              <a:buNone/>
              <a:defRPr sz="2100" b="1">
                <a:solidFill>
                  <a:schemeClr val="accent1"/>
                </a:solidFill>
              </a:defRPr>
            </a:lvl7pPr>
            <a:lvl8pPr lvl="7" algn="ctr">
              <a:lnSpc>
                <a:spcPct val="100000"/>
              </a:lnSpc>
              <a:spcBef>
                <a:spcPts val="0"/>
              </a:spcBef>
              <a:spcAft>
                <a:spcPts val="0"/>
              </a:spcAft>
              <a:buClr>
                <a:schemeClr val="accent1"/>
              </a:buClr>
              <a:buSzPct val="100000"/>
              <a:buNone/>
              <a:defRPr sz="2100" b="1">
                <a:solidFill>
                  <a:schemeClr val="accent1"/>
                </a:solidFill>
              </a:defRPr>
            </a:lvl8pPr>
            <a:lvl9pPr lvl="8" algn="ctr">
              <a:lnSpc>
                <a:spcPct val="100000"/>
              </a:lnSpc>
              <a:spcBef>
                <a:spcPts val="0"/>
              </a:spcBef>
              <a:spcAft>
                <a:spcPts val="0"/>
              </a:spcAft>
              <a:buClr>
                <a:schemeClr val="accent1"/>
              </a:buClr>
              <a:buSzPct val="100000"/>
              <a:buNone/>
              <a:defRPr sz="2100" b="1">
                <a:solidFill>
                  <a:schemeClr val="accent1"/>
                </a:solidFill>
              </a:defRPr>
            </a:lvl9pPr>
          </a:lstStyle>
          <a:p>
            <a:endParaRPr/>
          </a:p>
        </p:txBody>
      </p:sp>
      <p:sp>
        <p:nvSpPr>
          <p:cNvPr id="13" name="Shape 1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1240275"/>
            <a:ext cx="8520600" cy="1981800"/>
          </a:xfrm>
          <a:prstGeom prst="rect">
            <a:avLst/>
          </a:prstGeom>
        </p:spPr>
        <p:txBody>
          <a:bodyPr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48" name="Shape 48"/>
          <p:cNvSpPr txBox="1">
            <a:spLocks noGrp="1"/>
          </p:cNvSpPr>
          <p:nvPr>
            <p:ph type="body" idx="1"/>
          </p:nvPr>
        </p:nvSpPr>
        <p:spPr>
          <a:xfrm>
            <a:off x="311700" y="3304625"/>
            <a:ext cx="8520600" cy="1300800"/>
          </a:xfrm>
          <a:prstGeom prst="rect">
            <a:avLst/>
          </a:prstGeom>
        </p:spPr>
        <p:txBody>
          <a:bodyPr lIns="91425" tIns="91425" rIns="91425" bIns="91425" anchor="t" anchorCtr="0"/>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a:endParaRPr/>
          </a:p>
        </p:txBody>
      </p:sp>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2802750" y="802500"/>
            <a:ext cx="3538500" cy="3538500"/>
          </a:xfrm>
          <a:prstGeom prst="rect">
            <a:avLst/>
          </a:prstGeom>
          <a:solidFill>
            <a:srgbClr val="FFFFFF"/>
          </a:solidFill>
        </p:spPr>
        <p:txBody>
          <a:bodyPr lIns="91425" tIns="91425" rIns="91425" bIns="91425" anchor="ctr"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6" name="Shape 1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92850"/>
            <a:ext cx="8520600" cy="801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body" idx="1"/>
          </p:nvPr>
        </p:nvSpPr>
        <p:spPr>
          <a:xfrm>
            <a:off x="311700" y="1228675"/>
            <a:ext cx="8520600" cy="3340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311700" y="292850"/>
            <a:ext cx="8520600" cy="801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11700" y="1228675"/>
            <a:ext cx="3999900" cy="3340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body" idx="2"/>
          </p:nvPr>
        </p:nvSpPr>
        <p:spPr>
          <a:xfrm>
            <a:off x="4832400" y="1228675"/>
            <a:ext cx="3999900" cy="3340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5" name="Shape 2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04800" y="309350"/>
            <a:ext cx="8537700" cy="748200"/>
          </a:xfrm>
          <a:prstGeom prst="rect">
            <a:avLst/>
          </a:prstGeom>
        </p:spPr>
        <p:txBody>
          <a:bodyPr lIns="91425" tIns="91425" rIns="91425" bIns="91425" anchor="t" anchorCtr="0"/>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a:endParaRPr/>
          </a:p>
        </p:txBody>
      </p:sp>
      <p:sp>
        <p:nvSpPr>
          <p:cNvPr id="28" name="Shape 2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a:endParaRPr/>
          </a:p>
        </p:txBody>
      </p:sp>
      <p:sp>
        <p:nvSpPr>
          <p:cNvPr id="31" name="Shape 31"/>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2" name="Shape 3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defRPr sz="6000">
                <a:solidFill>
                  <a:schemeClr val="lt1"/>
                </a:solidFill>
              </a:defRPr>
            </a:lvl1pPr>
            <a:lvl2pPr lvl="1">
              <a:spcBef>
                <a:spcPts val="0"/>
              </a:spcBef>
              <a:buClr>
                <a:schemeClr val="lt1"/>
              </a:buClr>
              <a:buSzPct val="100000"/>
              <a:defRPr sz="6000">
                <a:solidFill>
                  <a:schemeClr val="lt1"/>
                </a:solidFill>
              </a:defRPr>
            </a:lvl2pPr>
            <a:lvl3pPr lvl="2">
              <a:spcBef>
                <a:spcPts val="0"/>
              </a:spcBef>
              <a:buClr>
                <a:schemeClr val="lt1"/>
              </a:buClr>
              <a:buSzPct val="100000"/>
              <a:defRPr sz="6000">
                <a:solidFill>
                  <a:schemeClr val="lt1"/>
                </a:solidFill>
              </a:defRPr>
            </a:lvl3pPr>
            <a:lvl4pPr lvl="3">
              <a:spcBef>
                <a:spcPts val="0"/>
              </a:spcBef>
              <a:buClr>
                <a:schemeClr val="lt1"/>
              </a:buClr>
              <a:buSzPct val="100000"/>
              <a:defRPr sz="6000">
                <a:solidFill>
                  <a:schemeClr val="lt1"/>
                </a:solidFill>
              </a:defRPr>
            </a:lvl4pPr>
            <a:lvl5pPr lvl="4">
              <a:spcBef>
                <a:spcPts val="0"/>
              </a:spcBef>
              <a:buClr>
                <a:schemeClr val="lt1"/>
              </a:buClr>
              <a:buSzPct val="100000"/>
              <a:defRPr sz="6000">
                <a:solidFill>
                  <a:schemeClr val="lt1"/>
                </a:solidFill>
              </a:defRPr>
            </a:lvl5pPr>
            <a:lvl6pPr lvl="5">
              <a:spcBef>
                <a:spcPts val="0"/>
              </a:spcBef>
              <a:buClr>
                <a:schemeClr val="lt1"/>
              </a:buClr>
              <a:buSzPct val="100000"/>
              <a:defRPr sz="6000">
                <a:solidFill>
                  <a:schemeClr val="lt1"/>
                </a:solidFill>
              </a:defRPr>
            </a:lvl6pPr>
            <a:lvl7pPr lvl="6">
              <a:spcBef>
                <a:spcPts val="0"/>
              </a:spcBef>
              <a:buClr>
                <a:schemeClr val="lt1"/>
              </a:buClr>
              <a:buSzPct val="100000"/>
              <a:defRPr sz="6000">
                <a:solidFill>
                  <a:schemeClr val="lt1"/>
                </a:solidFill>
              </a:defRPr>
            </a:lvl7pPr>
            <a:lvl8pPr lvl="7">
              <a:spcBef>
                <a:spcPts val="0"/>
              </a:spcBef>
              <a:buClr>
                <a:schemeClr val="lt1"/>
              </a:buClr>
              <a:buSzPct val="100000"/>
              <a:defRPr sz="6000">
                <a:solidFill>
                  <a:schemeClr val="lt1"/>
                </a:solidFill>
              </a:defRPr>
            </a:lvl8pPr>
            <a:lvl9pPr lvl="8">
              <a:spcBef>
                <a:spcPts val="0"/>
              </a:spcBef>
              <a:buClr>
                <a:schemeClr val="lt1"/>
              </a:buClr>
              <a:buSzPct val="100000"/>
              <a:defRPr sz="6000">
                <a:solidFill>
                  <a:schemeClr val="lt1"/>
                </a:solidFill>
              </a:defRPr>
            </a:lvl9pPr>
          </a:lstStyle>
          <a:p>
            <a:endParaRPr/>
          </a:p>
        </p:txBody>
      </p:sp>
      <p:sp>
        <p:nvSpPr>
          <p:cNvPr id="35" name="Shape 3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6"/>
        <p:cNvGrpSpPr/>
        <p:nvPr/>
      </p:nvGrpSpPr>
      <p:grpSpPr>
        <a:xfrm>
          <a:off x="0" y="0"/>
          <a:ext cx="0" cy="0"/>
          <a:chOff x="0" y="0"/>
          <a:chExt cx="0" cy="0"/>
        </a:xfrm>
      </p:grpSpPr>
      <p:sp>
        <p:nvSpPr>
          <p:cNvPr id="37" name="Shape 37"/>
          <p:cNvSpPr/>
          <p:nvPr/>
        </p:nvSpPr>
        <p:spPr>
          <a:xfrm>
            <a:off x="4572000" y="-2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38" name="Shape 38"/>
          <p:cNvCxnSpPr/>
          <p:nvPr/>
        </p:nvCxnSpPr>
        <p:spPr>
          <a:xfrm>
            <a:off x="5029675" y="4495500"/>
            <a:ext cx="468300" cy="0"/>
          </a:xfrm>
          <a:prstGeom prst="straightConnector1">
            <a:avLst/>
          </a:prstGeom>
          <a:noFill/>
          <a:ln w="28575" cap="flat" cmpd="sng">
            <a:solidFill>
              <a:schemeClr val="lt1"/>
            </a:solidFill>
            <a:prstDash val="solid"/>
            <a:round/>
            <a:headEnd type="none" w="med" len="med"/>
            <a:tailEnd type="none" w="med" len="med"/>
          </a:ln>
        </p:spPr>
      </p:cxnSp>
      <p:sp>
        <p:nvSpPr>
          <p:cNvPr id="39" name="Shape 39"/>
          <p:cNvSpPr txBox="1">
            <a:spLocks noGrp="1"/>
          </p:cNvSpPr>
          <p:nvPr>
            <p:ph type="title"/>
          </p:nvPr>
        </p:nvSpPr>
        <p:spPr>
          <a:xfrm>
            <a:off x="265500" y="1081400"/>
            <a:ext cx="4045200" cy="1710300"/>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40" name="Shape 40"/>
          <p:cNvSpPr txBox="1">
            <a:spLocks noGrp="1"/>
          </p:cNvSpPr>
          <p:nvPr>
            <p:ph type="subTitle" idx="1"/>
          </p:nvPr>
        </p:nvSpPr>
        <p:spPr>
          <a:xfrm>
            <a:off x="265500" y="2845222"/>
            <a:ext cx="4045200" cy="1345500"/>
          </a:xfrm>
          <a:prstGeom prst="rect">
            <a:avLst/>
          </a:prstGeom>
        </p:spPr>
        <p:txBody>
          <a:bodyPr lIns="91425" tIns="91425" rIns="91425" bIns="91425" anchor="t" anchorCtr="0"/>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a:endParaRPr/>
          </a:p>
        </p:txBody>
      </p:sp>
      <p:sp>
        <p:nvSpPr>
          <p:cNvPr id="41" name="Shape 41"/>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42" name="Shape 4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a:lnSpc>
                <a:spcPct val="100000"/>
              </a:lnSpc>
              <a:spcBef>
                <a:spcPts val="0"/>
              </a:spcBef>
              <a:spcAft>
                <a:spcPts val="0"/>
              </a:spcAft>
              <a:buClr>
                <a:schemeClr val="accent1"/>
              </a:buClr>
              <a:buSzPct val="100000"/>
              <a:buFont typeface="Amatic SC"/>
              <a:buNone/>
              <a:defRPr sz="2400" b="1">
                <a:solidFill>
                  <a:schemeClr val="accent1"/>
                </a:solidFill>
                <a:latin typeface="Amatic SC"/>
                <a:ea typeface="Amatic SC"/>
                <a:cs typeface="Amatic SC"/>
                <a:sym typeface="Amatic SC"/>
              </a:defRPr>
            </a:lvl1pPr>
          </a:lstStyle>
          <a:p>
            <a:endParaRPr/>
          </a:p>
        </p:txBody>
      </p:sp>
      <p:sp>
        <p:nvSpPr>
          <p:cNvPr id="45" name="Shape 4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292850"/>
            <a:ext cx="8520600" cy="801000"/>
          </a:xfrm>
          <a:prstGeom prst="rect">
            <a:avLst/>
          </a:prstGeom>
          <a:noFill/>
          <a:ln>
            <a:noFill/>
          </a:ln>
        </p:spPr>
        <p:txBody>
          <a:bodyPr lIns="91425" tIns="91425" rIns="91425" bIns="91425" anchor="t" anchorCtr="0"/>
          <a:lstStyle>
            <a:lvl1pPr lvl="0">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1pPr>
            <a:lvl2pPr lvl="1">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2pPr>
            <a:lvl3pPr lvl="2">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3pPr>
            <a:lvl4pPr lvl="3">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4pPr>
            <a:lvl5pPr lvl="4">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5pPr>
            <a:lvl6pPr lvl="5">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6pPr>
            <a:lvl7pPr lvl="6">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7pPr>
            <a:lvl8pPr lvl="7">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8pPr>
            <a:lvl9pPr lvl="8">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9pPr>
          </a:lstStyle>
          <a:p>
            <a:endParaRPr/>
          </a:p>
        </p:txBody>
      </p:sp>
      <p:sp>
        <p:nvSpPr>
          <p:cNvPr id="7" name="Shape 7"/>
          <p:cNvSpPr txBox="1">
            <a:spLocks noGrp="1"/>
          </p:cNvSpPr>
          <p:nvPr>
            <p:ph type="body" idx="1"/>
          </p:nvPr>
        </p:nvSpPr>
        <p:spPr>
          <a:xfrm>
            <a:off x="311700" y="1228675"/>
            <a:ext cx="8520600" cy="3340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endParaRPr lang="en" sz="1000">
              <a:solidFill>
                <a:schemeClr val="accent1"/>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google.com.au/url?sa=i&amp;rct=j&amp;q=karyotype&amp;source=images&amp;cd=&amp;cad=rja&amp;docid=QYKJjOQI4l_PWM&amp;tbnid=G52XCsVlopzqbM:&amp;ved=0CAUQjRw&amp;url=http://www.mun.ca/biology/scarr/Human_Karyotype.html&amp;ei=9jHnUYLoBcyvkgXlo4CYBQ&amp;psig=AFQjCNF4ftmkQOIcRUcVlBAkDJSLcVnIPQ&amp;ust=1374192479450099" TargetMode="External"/><Relationship Id="rId3"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jpg"/><Relationship Id="rId5" Type="http://schemas.openxmlformats.org/officeDocument/2006/relationships/image" Target="../media/image10.jpg"/><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3" Type="http://schemas.openxmlformats.org/officeDocument/2006/relationships/hyperlink" Target="http://youtube.com/v/TwXXgEz9o4w" TargetMode="External"/><Relationship Id="rId4" Type="http://schemas.openxmlformats.org/officeDocument/2006/relationships/image" Target="../media/image11.jpg"/><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gif"/><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311700" y="392150"/>
            <a:ext cx="8520600" cy="2690400"/>
          </a:xfrm>
          <a:prstGeom prst="rect">
            <a:avLst/>
          </a:prstGeom>
        </p:spPr>
        <p:txBody>
          <a:bodyPr lIns="91425" tIns="91425" rIns="91425" bIns="91425" anchor="ctr" anchorCtr="0">
            <a:noAutofit/>
          </a:bodyPr>
          <a:lstStyle/>
          <a:p>
            <a:pPr lvl="0">
              <a:spcBef>
                <a:spcPts val="0"/>
              </a:spcBef>
              <a:buNone/>
            </a:pPr>
            <a:r>
              <a:rPr lang="en"/>
              <a:t>Genetics</a:t>
            </a:r>
          </a:p>
        </p:txBody>
      </p:sp>
      <p:sp>
        <p:nvSpPr>
          <p:cNvPr id="57" name="Shape 57"/>
          <p:cNvSpPr txBox="1">
            <a:spLocks noGrp="1"/>
          </p:cNvSpPr>
          <p:nvPr>
            <p:ph type="subTitle" idx="1"/>
          </p:nvPr>
        </p:nvSpPr>
        <p:spPr>
          <a:xfrm>
            <a:off x="311700" y="3890400"/>
            <a:ext cx="8520600" cy="706200"/>
          </a:xfrm>
          <a:prstGeom prst="rect">
            <a:avLst/>
          </a:prstGeom>
        </p:spPr>
        <p:txBody>
          <a:bodyPr lIns="91425" tIns="91425" rIns="91425" bIns="91425" anchor="ctr" anchorCtr="0">
            <a:noAutofit/>
          </a:bodyPr>
          <a:lstStyle/>
          <a:p>
            <a:pPr lvl="0">
              <a:spcBef>
                <a:spcPts val="0"/>
              </a:spcBef>
              <a:buNone/>
            </a:pPr>
            <a:r>
              <a:rPr lang="en" dirty="0" smtClean="0"/>
              <a:t>Pa</a:t>
            </a:r>
            <a:r>
              <a:rPr lang="en-AU" dirty="0" err="1" smtClean="0"/>
              <a:t>ge</a:t>
            </a:r>
            <a:r>
              <a:rPr lang="en-AU" dirty="0" smtClean="0"/>
              <a:t> 270 - 282</a:t>
            </a:r>
            <a:endParaRPr lang="e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Karyotypes</a:t>
            </a:r>
            <a:endParaRPr lang="en-US" dirty="0"/>
          </a:p>
        </p:txBody>
      </p:sp>
      <p:sp>
        <p:nvSpPr>
          <p:cNvPr id="3" name="Text Placeholder 2"/>
          <p:cNvSpPr>
            <a:spLocks noGrp="1"/>
          </p:cNvSpPr>
          <p:nvPr>
            <p:ph type="body" idx="1"/>
          </p:nvPr>
        </p:nvSpPr>
        <p:spPr>
          <a:xfrm>
            <a:off x="311700" y="1228675"/>
            <a:ext cx="4264405" cy="3340200"/>
          </a:xfrm>
        </p:spPr>
        <p:txBody>
          <a:bodyPr/>
          <a:lstStyle/>
          <a:p>
            <a:r>
              <a:rPr lang="en-AU" sz="1600" dirty="0"/>
              <a:t>The complete set of chromosomes of an organism.</a:t>
            </a:r>
          </a:p>
          <a:p>
            <a:r>
              <a:rPr lang="en-AU" sz="1600" dirty="0"/>
              <a:t>Note that chromosomes are arranged into pairs.</a:t>
            </a:r>
          </a:p>
          <a:p>
            <a:r>
              <a:rPr lang="en-AU" sz="1600" dirty="0"/>
              <a:t>Each pair are ‘homologous chromosomes’ because they are the same size and shape and code for the same genes. However they may have different alleles</a:t>
            </a:r>
            <a:r>
              <a:rPr lang="en-AU" sz="1600" dirty="0" smtClean="0"/>
              <a:t>.</a:t>
            </a:r>
          </a:p>
          <a:p>
            <a:r>
              <a:rPr lang="en-AU" sz="1600" dirty="0" smtClean="0"/>
              <a:t>Humans have 22 autosomal pairs and a pair of sex </a:t>
            </a:r>
            <a:r>
              <a:rPr lang="en-AU" sz="1600" dirty="0" err="1" smtClean="0"/>
              <a:t>chromsomes</a:t>
            </a:r>
            <a:r>
              <a:rPr lang="en-AU" sz="1600" dirty="0" smtClean="0"/>
              <a:t> for a total of 23 pairs or 46 individuals</a:t>
            </a:r>
            <a:endParaRPr lang="en-AU" sz="1600" dirty="0"/>
          </a:p>
          <a:p>
            <a:endParaRPr lang="en-US" dirty="0"/>
          </a:p>
        </p:txBody>
      </p:sp>
      <p:pic>
        <p:nvPicPr>
          <p:cNvPr id="4" name="Picture 2" descr="http://www.mun.ca/biology/scarr/Karyotype_Denver_system.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85513" y="1228675"/>
            <a:ext cx="4658487" cy="28296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6134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chromosomal disorders</a:t>
            </a:r>
            <a:endParaRPr lang="en-US" dirty="0"/>
          </a:p>
        </p:txBody>
      </p:sp>
      <p:sp>
        <p:nvSpPr>
          <p:cNvPr id="3" name="Text Placeholder 2"/>
          <p:cNvSpPr>
            <a:spLocks noGrp="1"/>
          </p:cNvSpPr>
          <p:nvPr>
            <p:ph type="body" idx="1"/>
          </p:nvPr>
        </p:nvSpPr>
        <p:spPr>
          <a:xfrm>
            <a:off x="3941143" y="1228675"/>
            <a:ext cx="4891157" cy="3340200"/>
          </a:xfrm>
        </p:spPr>
        <p:txBody>
          <a:bodyPr/>
          <a:lstStyle/>
          <a:p>
            <a:r>
              <a:rPr lang="en-US" dirty="0" smtClean="0"/>
              <a:t>Karyotyping is used to identify anomalies in that person’s chromosomal make-up. Notably the addition or subtraction of chromosomes.</a:t>
            </a:r>
          </a:p>
          <a:p>
            <a:r>
              <a:rPr lang="en-US" dirty="0" smtClean="0"/>
              <a:t>Define:</a:t>
            </a:r>
          </a:p>
          <a:p>
            <a:r>
              <a:rPr lang="en-US" dirty="0" smtClean="0"/>
              <a:t>- </a:t>
            </a:r>
            <a:r>
              <a:rPr lang="en-US" dirty="0" err="1" smtClean="0"/>
              <a:t>Monoploidy</a:t>
            </a:r>
            <a:endParaRPr lang="en-US" dirty="0" smtClean="0"/>
          </a:p>
          <a:p>
            <a:r>
              <a:rPr lang="en-US" dirty="0" smtClean="0"/>
              <a:t>- </a:t>
            </a:r>
            <a:r>
              <a:rPr lang="en-US" dirty="0" err="1" smtClean="0"/>
              <a:t>Polypoidly</a:t>
            </a:r>
            <a:endParaRPr lang="en-US" dirty="0" smtClean="0"/>
          </a:p>
          <a:p>
            <a:r>
              <a:rPr lang="en-US" dirty="0" smtClean="0"/>
              <a:t>- Aneuploidy</a:t>
            </a:r>
            <a:endParaRPr lang="en-US" dirty="0"/>
          </a:p>
        </p:txBody>
      </p:sp>
    </p:spTree>
    <p:extLst>
      <p:ext uri="{BB962C8B-B14F-4D97-AF65-F5344CB8AC3E}">
        <p14:creationId xmlns:p14="http://schemas.microsoft.com/office/powerpoint/2010/main" val="3450833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1700" y="394180"/>
            <a:ext cx="4264405" cy="1511023"/>
          </a:xfrm>
        </p:spPr>
        <p:txBody>
          <a:bodyPr/>
          <a:lstStyle/>
          <a:p>
            <a:r>
              <a:rPr lang="en-US" dirty="0" smtClean="0"/>
              <a:t>Identify the error in this individual’s karyotype, explain how it may have occurred and the common name of the condition/syndrome.</a:t>
            </a:r>
            <a:endParaRPr lang="en-US" dirty="0"/>
          </a:p>
        </p:txBody>
      </p:sp>
      <p:pic>
        <p:nvPicPr>
          <p:cNvPr id="4" name="Picture 3"/>
          <p:cNvPicPr>
            <a:picLocks noChangeAspect="1"/>
          </p:cNvPicPr>
          <p:nvPr/>
        </p:nvPicPr>
        <p:blipFill>
          <a:blip r:embed="rId2"/>
          <a:stretch>
            <a:fillRect/>
          </a:stretch>
        </p:blipFill>
        <p:spPr>
          <a:xfrm>
            <a:off x="4251717" y="1905203"/>
            <a:ext cx="4681998" cy="2770182"/>
          </a:xfrm>
          <a:prstGeom prst="rect">
            <a:avLst/>
          </a:prstGeom>
        </p:spPr>
      </p:pic>
    </p:spTree>
    <p:extLst>
      <p:ext uri="{BB962C8B-B14F-4D97-AF65-F5344CB8AC3E}">
        <p14:creationId xmlns:p14="http://schemas.microsoft.com/office/powerpoint/2010/main" val="2193307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11700" y="292850"/>
            <a:ext cx="8520600" cy="627000"/>
          </a:xfrm>
          <a:prstGeom prst="rect">
            <a:avLst/>
          </a:prstGeom>
        </p:spPr>
        <p:txBody>
          <a:bodyPr lIns="91425" tIns="91425" rIns="91425" bIns="91425" anchor="t" anchorCtr="0">
            <a:noAutofit/>
          </a:bodyPr>
          <a:lstStyle/>
          <a:p>
            <a:pPr lvl="0">
              <a:spcBef>
                <a:spcPts val="0"/>
              </a:spcBef>
              <a:buNone/>
            </a:pPr>
            <a:r>
              <a:rPr lang="en" sz="3000"/>
              <a:t>Define:</a:t>
            </a:r>
          </a:p>
        </p:txBody>
      </p:sp>
      <p:sp>
        <p:nvSpPr>
          <p:cNvPr id="110" name="Shape 110"/>
          <p:cNvSpPr txBox="1">
            <a:spLocks noGrp="1"/>
          </p:cNvSpPr>
          <p:nvPr>
            <p:ph type="body" idx="1"/>
          </p:nvPr>
        </p:nvSpPr>
        <p:spPr>
          <a:xfrm>
            <a:off x="681925" y="1105900"/>
            <a:ext cx="1376228" cy="510600"/>
          </a:xfrm>
          <a:prstGeom prst="rect">
            <a:avLst/>
          </a:prstGeom>
        </p:spPr>
        <p:txBody>
          <a:bodyPr lIns="91425" tIns="91425" rIns="91425" bIns="91425" anchor="t" anchorCtr="0">
            <a:noAutofit/>
          </a:bodyPr>
          <a:lstStyle/>
          <a:p>
            <a:pPr lvl="0">
              <a:spcBef>
                <a:spcPts val="0"/>
              </a:spcBef>
              <a:buNone/>
            </a:pPr>
            <a:r>
              <a:rPr lang="en" b="1" dirty="0"/>
              <a:t>Genomes </a:t>
            </a:r>
          </a:p>
        </p:txBody>
      </p:sp>
      <p:pic>
        <p:nvPicPr>
          <p:cNvPr id="111" name="Shape 111" descr="Genome.PNG"/>
          <p:cNvPicPr preferRelativeResize="0"/>
          <p:nvPr/>
        </p:nvPicPr>
        <p:blipFill>
          <a:blip r:embed="rId3">
            <a:alphaModFix/>
          </a:blip>
          <a:stretch>
            <a:fillRect/>
          </a:stretch>
        </p:blipFill>
        <p:spPr>
          <a:xfrm>
            <a:off x="-9" y="2296098"/>
            <a:ext cx="2680761" cy="2475199"/>
          </a:xfrm>
          <a:prstGeom prst="rect">
            <a:avLst/>
          </a:prstGeom>
          <a:noFill/>
          <a:ln>
            <a:noFill/>
          </a:ln>
        </p:spPr>
      </p:pic>
      <p:pic>
        <p:nvPicPr>
          <p:cNvPr id="112" name="Shape 112" descr="gene.jpg"/>
          <p:cNvPicPr preferRelativeResize="0"/>
          <p:nvPr/>
        </p:nvPicPr>
        <p:blipFill>
          <a:blip r:embed="rId4">
            <a:alphaModFix/>
          </a:blip>
          <a:stretch>
            <a:fillRect/>
          </a:stretch>
        </p:blipFill>
        <p:spPr>
          <a:xfrm>
            <a:off x="2680737" y="919850"/>
            <a:ext cx="2879950" cy="2303949"/>
          </a:xfrm>
          <a:prstGeom prst="rect">
            <a:avLst/>
          </a:prstGeom>
          <a:noFill/>
          <a:ln>
            <a:noFill/>
          </a:ln>
        </p:spPr>
      </p:pic>
      <p:pic>
        <p:nvPicPr>
          <p:cNvPr id="113" name="Shape 113" descr="AnAllele.jpg"/>
          <p:cNvPicPr preferRelativeResize="0"/>
          <p:nvPr/>
        </p:nvPicPr>
        <p:blipFill>
          <a:blip r:embed="rId5">
            <a:alphaModFix/>
          </a:blip>
          <a:stretch>
            <a:fillRect/>
          </a:stretch>
        </p:blipFill>
        <p:spPr>
          <a:xfrm>
            <a:off x="5878300" y="2296099"/>
            <a:ext cx="3082989" cy="2475199"/>
          </a:xfrm>
          <a:prstGeom prst="rect">
            <a:avLst/>
          </a:prstGeom>
          <a:noFill/>
          <a:ln>
            <a:noFill/>
          </a:ln>
        </p:spPr>
      </p:pic>
      <p:sp>
        <p:nvSpPr>
          <p:cNvPr id="114" name="Shape 114"/>
          <p:cNvSpPr txBox="1">
            <a:spLocks noGrp="1"/>
          </p:cNvSpPr>
          <p:nvPr>
            <p:ph type="body" idx="1"/>
          </p:nvPr>
        </p:nvSpPr>
        <p:spPr>
          <a:xfrm>
            <a:off x="3605200" y="214050"/>
            <a:ext cx="1191600" cy="510600"/>
          </a:xfrm>
          <a:prstGeom prst="rect">
            <a:avLst/>
          </a:prstGeom>
        </p:spPr>
        <p:txBody>
          <a:bodyPr lIns="91425" tIns="91425" rIns="91425" bIns="91425" anchor="t" anchorCtr="0">
            <a:noAutofit/>
          </a:bodyPr>
          <a:lstStyle/>
          <a:p>
            <a:pPr lvl="0" rtl="0">
              <a:spcBef>
                <a:spcPts val="0"/>
              </a:spcBef>
              <a:buNone/>
            </a:pPr>
            <a:r>
              <a:rPr lang="en" b="1"/>
              <a:t>Genes </a:t>
            </a:r>
          </a:p>
        </p:txBody>
      </p:sp>
      <p:sp>
        <p:nvSpPr>
          <p:cNvPr id="115" name="Shape 115"/>
          <p:cNvSpPr txBox="1">
            <a:spLocks noGrp="1"/>
          </p:cNvSpPr>
          <p:nvPr>
            <p:ph type="body" idx="1"/>
          </p:nvPr>
        </p:nvSpPr>
        <p:spPr>
          <a:xfrm>
            <a:off x="6955575" y="1616500"/>
            <a:ext cx="1191600" cy="510600"/>
          </a:xfrm>
          <a:prstGeom prst="rect">
            <a:avLst/>
          </a:prstGeom>
        </p:spPr>
        <p:txBody>
          <a:bodyPr lIns="91425" tIns="91425" rIns="91425" bIns="91425" anchor="t" anchorCtr="0">
            <a:noAutofit/>
          </a:bodyPr>
          <a:lstStyle/>
          <a:p>
            <a:pPr lvl="0" rtl="0">
              <a:spcBef>
                <a:spcPts val="0"/>
              </a:spcBef>
              <a:buNone/>
            </a:pPr>
            <a:r>
              <a:rPr lang="en" b="1"/>
              <a:t>Alleles </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The Genome Story</a:t>
            </a:r>
          </a:p>
        </p:txBody>
      </p:sp>
      <p:sp>
        <p:nvSpPr>
          <p:cNvPr id="121" name="Shape 121" descr="Ever since a monk called Mendel started breeding pea plants we've been learning about our genomes. In 1953, Watson, Crick and Franklin described the structure of the molecule that makes up our genomes: the DNA double helix.  Then, in 2001, scientists wrote down the entire 3-billion letter code contained in the average human genome. Now they're trying to interpret that code; to work out how it's used to make different types of cells and different people. The ENCODE project, as it's called, is the latest chapter in the story of you.  To read the ENCODE research papers and more, visit http://www.nature.com/ENCODE" title="The Story of You: ENCODE and the human genome">
            <a:hlinkClick r:id="rId3"/>
          </p:cNvPr>
          <p:cNvSpPr/>
          <p:nvPr/>
        </p:nvSpPr>
        <p:spPr>
          <a:xfrm>
            <a:off x="2286000" y="1093850"/>
            <a:ext cx="4572000" cy="3429000"/>
          </a:xfrm>
          <a:prstGeom prst="rect">
            <a:avLst/>
          </a:prstGeom>
          <a:blipFill>
            <a:blip r:embed="rId4">
              <a:alphaModFix/>
            </a:blip>
            <a:stretch>
              <a:fillRect/>
            </a:stretch>
          </a:blipFill>
          <a:ln>
            <a:noFill/>
          </a:ln>
        </p:spPr>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Activity</a:t>
            </a:r>
          </a:p>
        </p:txBody>
      </p:sp>
      <p:sp>
        <p:nvSpPr>
          <p:cNvPr id="127" name="Shape 127"/>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a:spcBef>
                <a:spcPts val="0"/>
              </a:spcBef>
              <a:buNone/>
            </a:pPr>
            <a:r>
              <a:rPr lang="en"/>
              <a:t>Create a timeline of the Human Genome:</a:t>
            </a:r>
          </a:p>
          <a:p>
            <a:pPr marL="457200" lvl="0" indent="-228600" rtl="0">
              <a:spcBef>
                <a:spcPts val="0"/>
              </a:spcBef>
              <a:buChar char="-"/>
            </a:pPr>
            <a:r>
              <a:rPr lang="en"/>
              <a:t>From the discovery of genetics</a:t>
            </a:r>
          </a:p>
          <a:p>
            <a:pPr marL="457200" lvl="0" indent="-228600" rtl="0">
              <a:spcBef>
                <a:spcPts val="0"/>
              </a:spcBef>
              <a:buChar char="-"/>
            </a:pPr>
            <a:r>
              <a:rPr lang="en"/>
              <a:t>To the Human Genome Project Completion</a:t>
            </a:r>
          </a:p>
          <a:p>
            <a:pPr lvl="0" rtl="0">
              <a:spcBef>
                <a:spcPts val="0"/>
              </a:spcBef>
              <a:buNone/>
            </a:pPr>
            <a:r>
              <a:rPr lang="en"/>
              <a:t>Resource:</a:t>
            </a:r>
          </a:p>
          <a:p>
            <a:pPr lvl="0">
              <a:spcBef>
                <a:spcPts val="0"/>
              </a:spcBef>
              <a:buNone/>
            </a:pPr>
            <a:r>
              <a:rPr lang="en"/>
              <a:t>https://unlockinglifescode.org/timeline</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Key Terms:</a:t>
            </a:r>
          </a:p>
        </p:txBody>
      </p:sp>
      <p:sp>
        <p:nvSpPr>
          <p:cNvPr id="133" name="Shape 133"/>
          <p:cNvSpPr txBox="1">
            <a:spLocks noGrp="1"/>
          </p:cNvSpPr>
          <p:nvPr>
            <p:ph type="body" idx="1"/>
          </p:nvPr>
        </p:nvSpPr>
        <p:spPr>
          <a:xfrm>
            <a:off x="311700" y="1228675"/>
            <a:ext cx="4209900" cy="3340200"/>
          </a:xfrm>
          <a:prstGeom prst="rect">
            <a:avLst/>
          </a:prstGeom>
        </p:spPr>
        <p:txBody>
          <a:bodyPr lIns="91425" tIns="91425" rIns="91425" bIns="91425" anchor="t" anchorCtr="0">
            <a:noAutofit/>
          </a:bodyPr>
          <a:lstStyle/>
          <a:p>
            <a:pPr marL="457200" lvl="0" indent="-228600">
              <a:spcBef>
                <a:spcPts val="0"/>
              </a:spcBef>
            </a:pPr>
            <a:r>
              <a:rPr lang="en" sz="1200" dirty="0"/>
              <a:t>DNA</a:t>
            </a:r>
          </a:p>
          <a:p>
            <a:pPr marL="457200" lvl="0" indent="-228600">
              <a:spcBef>
                <a:spcPts val="0"/>
              </a:spcBef>
            </a:pPr>
            <a:r>
              <a:rPr lang="en" sz="1200" dirty="0"/>
              <a:t>Heredity</a:t>
            </a:r>
          </a:p>
          <a:p>
            <a:pPr marL="457200" lvl="0" indent="-228600">
              <a:spcBef>
                <a:spcPts val="0"/>
              </a:spcBef>
            </a:pPr>
            <a:r>
              <a:rPr lang="en" sz="1200" dirty="0"/>
              <a:t>DNA Sequence</a:t>
            </a:r>
          </a:p>
          <a:p>
            <a:pPr marL="457200" lvl="0" indent="-228600">
              <a:spcBef>
                <a:spcPts val="0"/>
              </a:spcBef>
            </a:pPr>
            <a:r>
              <a:rPr lang="en" sz="1200" dirty="0"/>
              <a:t>Genes</a:t>
            </a:r>
          </a:p>
          <a:p>
            <a:pPr marL="457200" lvl="0" indent="-228600">
              <a:spcBef>
                <a:spcPts val="0"/>
              </a:spcBef>
            </a:pPr>
            <a:r>
              <a:rPr lang="en" sz="1200" dirty="0"/>
              <a:t>Genomes</a:t>
            </a:r>
          </a:p>
          <a:p>
            <a:pPr marL="457200" lvl="0" indent="-228600">
              <a:spcBef>
                <a:spcPts val="0"/>
              </a:spcBef>
            </a:pPr>
            <a:r>
              <a:rPr lang="en" sz="1200" dirty="0"/>
              <a:t>Alleles</a:t>
            </a:r>
          </a:p>
          <a:p>
            <a:pPr marL="457200" lvl="0" indent="-228600">
              <a:spcBef>
                <a:spcPts val="0"/>
              </a:spcBef>
            </a:pPr>
            <a:r>
              <a:rPr lang="en" sz="1200" dirty="0"/>
              <a:t>Human Genome </a:t>
            </a:r>
            <a:r>
              <a:rPr lang="en" sz="1200" dirty="0" smtClean="0"/>
              <a:t>Project</a:t>
            </a:r>
            <a:endParaRPr lang="en-AU" sz="1200" dirty="0" smtClean="0"/>
          </a:p>
          <a:p>
            <a:pPr marL="457200" lvl="0" indent="-228600"/>
            <a:r>
              <a:rPr lang="en" sz="1200" dirty="0"/>
              <a:t>Double Helix</a:t>
            </a:r>
          </a:p>
          <a:p>
            <a:pPr marL="457200" lvl="0" indent="-228600"/>
            <a:r>
              <a:rPr lang="en" sz="1200" dirty="0"/>
              <a:t>Hydrogen Bonds</a:t>
            </a:r>
          </a:p>
          <a:p>
            <a:pPr marL="457200" lvl="0" indent="-228600">
              <a:spcBef>
                <a:spcPts val="0"/>
              </a:spcBef>
            </a:pPr>
            <a:endParaRPr lang="en" sz="1200" dirty="0"/>
          </a:p>
        </p:txBody>
      </p:sp>
      <p:sp>
        <p:nvSpPr>
          <p:cNvPr id="134" name="Shape 134"/>
          <p:cNvSpPr txBox="1">
            <a:spLocks noGrp="1"/>
          </p:cNvSpPr>
          <p:nvPr>
            <p:ph type="body" idx="1"/>
          </p:nvPr>
        </p:nvSpPr>
        <p:spPr>
          <a:xfrm>
            <a:off x="4693900" y="1093850"/>
            <a:ext cx="4209900" cy="3540000"/>
          </a:xfrm>
          <a:prstGeom prst="rect">
            <a:avLst/>
          </a:prstGeom>
        </p:spPr>
        <p:txBody>
          <a:bodyPr lIns="91425" tIns="91425" rIns="91425" bIns="91425" anchor="t" anchorCtr="0">
            <a:noAutofit/>
          </a:bodyPr>
          <a:lstStyle/>
          <a:p>
            <a:pPr marL="457200" lvl="0" indent="-228600" rtl="0">
              <a:spcBef>
                <a:spcPts val="0"/>
              </a:spcBef>
            </a:pPr>
            <a:r>
              <a:rPr lang="en" sz="1200" dirty="0"/>
              <a:t>Deoxyribose sugar</a:t>
            </a:r>
          </a:p>
          <a:p>
            <a:pPr marL="457200" lvl="0" indent="-228600" rtl="0">
              <a:spcBef>
                <a:spcPts val="0"/>
              </a:spcBef>
            </a:pPr>
            <a:r>
              <a:rPr lang="en" sz="1200" dirty="0"/>
              <a:t>Phosphate</a:t>
            </a:r>
          </a:p>
          <a:p>
            <a:pPr marL="457200" lvl="0" indent="-228600" rtl="0">
              <a:spcBef>
                <a:spcPts val="0"/>
              </a:spcBef>
            </a:pPr>
            <a:r>
              <a:rPr lang="en" sz="1200" dirty="0"/>
              <a:t>Phosphodiester bonds</a:t>
            </a:r>
          </a:p>
          <a:p>
            <a:pPr marL="457200" lvl="0" indent="-228600" rtl="0">
              <a:spcBef>
                <a:spcPts val="0"/>
              </a:spcBef>
            </a:pPr>
            <a:r>
              <a:rPr lang="en" sz="1200" dirty="0"/>
              <a:t>Nitrogenous Base</a:t>
            </a:r>
          </a:p>
          <a:p>
            <a:pPr marL="457200" lvl="0" indent="-228600">
              <a:spcBef>
                <a:spcPts val="0"/>
              </a:spcBef>
            </a:pPr>
            <a:r>
              <a:rPr lang="en" sz="1200" dirty="0"/>
              <a:t>Adenine (A)</a:t>
            </a:r>
          </a:p>
          <a:p>
            <a:pPr marL="457200" lvl="0" indent="-228600">
              <a:spcBef>
                <a:spcPts val="0"/>
              </a:spcBef>
            </a:pPr>
            <a:r>
              <a:rPr lang="en" sz="1200" dirty="0"/>
              <a:t>Thymine (T)</a:t>
            </a:r>
          </a:p>
          <a:p>
            <a:pPr marL="457200" lvl="0" indent="-228600">
              <a:spcBef>
                <a:spcPts val="0"/>
              </a:spcBef>
            </a:pPr>
            <a:r>
              <a:rPr lang="en" sz="1200" dirty="0"/>
              <a:t>Guanine (G)</a:t>
            </a:r>
          </a:p>
          <a:p>
            <a:pPr marL="457200" lvl="0" indent="-228600" rtl="0">
              <a:spcBef>
                <a:spcPts val="0"/>
              </a:spcBef>
            </a:pPr>
            <a:r>
              <a:rPr lang="en" sz="1200" dirty="0"/>
              <a:t>Cytosine (C)</a:t>
            </a:r>
          </a:p>
          <a:p>
            <a:pPr marL="457200" lvl="0" indent="-228600" rtl="0">
              <a:spcBef>
                <a:spcPts val="0"/>
              </a:spcBef>
            </a:pPr>
            <a:r>
              <a:rPr lang="en" sz="1200" dirty="0" smtClean="0"/>
              <a:t>Nucleotide</a:t>
            </a:r>
            <a:endParaRPr lang="en" sz="1200"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Recap Questions</a:t>
            </a:r>
          </a:p>
        </p:txBody>
      </p:sp>
      <p:sp>
        <p:nvSpPr>
          <p:cNvPr id="140" name="Shape 140"/>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a:spcBef>
                <a:spcPts val="0"/>
              </a:spcBef>
              <a:buNone/>
            </a:pPr>
            <a:r>
              <a:rPr lang="en"/>
              <a:t>Complete questions 9.1-&gt;9.2</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Key Knowledge</a:t>
            </a:r>
          </a:p>
        </p:txBody>
      </p:sp>
      <p:sp>
        <p:nvSpPr>
          <p:cNvPr id="63" name="Shape 63"/>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a:spcBef>
                <a:spcPts val="0"/>
              </a:spcBef>
              <a:buNone/>
            </a:pPr>
            <a:r>
              <a:rPr lang="en" sz="1600"/>
              <a:t>By the end of these lessons you should be able to understand:</a:t>
            </a:r>
          </a:p>
          <a:p>
            <a:pPr lvl="0">
              <a:spcBef>
                <a:spcPts val="0"/>
              </a:spcBef>
              <a:buNone/>
            </a:pPr>
            <a:r>
              <a:rPr lang="en" sz="1600"/>
              <a:t>• the distinction between a genome, gene and allele</a:t>
            </a:r>
          </a:p>
          <a:p>
            <a:pPr lvl="0">
              <a:spcBef>
                <a:spcPts val="0"/>
              </a:spcBef>
              <a:buNone/>
            </a:pPr>
            <a:r>
              <a:rPr lang="en" sz="1600"/>
              <a:t>• the genome as the sum total of an organism’s DNA measured in the number of base pairs contained in a haploid set of chromosomes</a:t>
            </a:r>
          </a:p>
          <a:p>
            <a:pPr lvl="0">
              <a:spcBef>
                <a:spcPts val="0"/>
              </a:spcBef>
              <a:buNone/>
            </a:pPr>
            <a:r>
              <a:rPr lang="en" sz="1600"/>
              <a:t>• the role of genomic research since the Human Genome Project, with reference to the sequencing of the genes of many organisms, comparing relatedness between species, determining gene function and genomic applications for the early detection and diagnosis of human diseases.</a:t>
            </a:r>
          </a:p>
          <a:p>
            <a:pPr lvl="0">
              <a:spcBef>
                <a:spcPts val="0"/>
              </a:spcBef>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794150" y="281650"/>
            <a:ext cx="8520600" cy="801000"/>
          </a:xfrm>
          <a:prstGeom prst="rect">
            <a:avLst/>
          </a:prstGeom>
        </p:spPr>
        <p:txBody>
          <a:bodyPr lIns="91425" tIns="91425" rIns="91425" bIns="91425" anchor="t" anchorCtr="0">
            <a:noAutofit/>
          </a:bodyPr>
          <a:lstStyle/>
          <a:p>
            <a:pPr lvl="0">
              <a:spcBef>
                <a:spcPts val="0"/>
              </a:spcBef>
              <a:buNone/>
            </a:pPr>
            <a:r>
              <a:rPr lang="en" sz="3000"/>
              <a:t>Genes</a:t>
            </a:r>
          </a:p>
        </p:txBody>
      </p:sp>
      <p:sp>
        <p:nvSpPr>
          <p:cNvPr id="69" name="Shape 69"/>
          <p:cNvSpPr txBox="1">
            <a:spLocks noGrp="1"/>
          </p:cNvSpPr>
          <p:nvPr>
            <p:ph type="body" idx="1"/>
          </p:nvPr>
        </p:nvSpPr>
        <p:spPr>
          <a:xfrm>
            <a:off x="794150" y="901650"/>
            <a:ext cx="7306500" cy="3340200"/>
          </a:xfrm>
          <a:prstGeom prst="rect">
            <a:avLst/>
          </a:prstGeom>
        </p:spPr>
        <p:txBody>
          <a:bodyPr lIns="91425" tIns="91425" rIns="91425" bIns="91425" anchor="t" anchorCtr="0">
            <a:noAutofit/>
          </a:bodyPr>
          <a:lstStyle/>
          <a:p>
            <a:pPr marL="457200" lvl="0" indent="-317500" rtl="0">
              <a:spcBef>
                <a:spcPts val="0"/>
              </a:spcBef>
              <a:buSzPct val="100000"/>
              <a:buChar char="-"/>
            </a:pPr>
            <a:r>
              <a:rPr lang="en" sz="1400"/>
              <a:t>Deoxyribonucleic acid (</a:t>
            </a:r>
            <a:r>
              <a:rPr lang="en" sz="1400" b="1"/>
              <a:t>DNA</a:t>
            </a:r>
            <a:r>
              <a:rPr lang="en" sz="1400"/>
              <a:t>) the most common genetic material for all organisms.</a:t>
            </a:r>
          </a:p>
          <a:p>
            <a:pPr marL="457200" lvl="0" indent="-317500" rtl="0">
              <a:spcBef>
                <a:spcPts val="0"/>
              </a:spcBef>
              <a:buSzPct val="100000"/>
              <a:buChar char="-"/>
            </a:pPr>
            <a:r>
              <a:rPr lang="en" sz="1400"/>
              <a:t>What percentage of their genes match yours?</a:t>
            </a:r>
          </a:p>
          <a:p>
            <a:pPr lvl="0">
              <a:spcBef>
                <a:spcPts val="0"/>
              </a:spcBef>
              <a:buNone/>
            </a:pPr>
            <a:r>
              <a:rPr lang="en"/>
              <a:t> </a:t>
            </a:r>
          </a:p>
        </p:txBody>
      </p:sp>
      <p:graphicFrame>
        <p:nvGraphicFramePr>
          <p:cNvPr id="70" name="Shape 70"/>
          <p:cNvGraphicFramePr/>
          <p:nvPr/>
        </p:nvGraphicFramePr>
        <p:xfrm>
          <a:off x="794150" y="1787775"/>
          <a:ext cx="3619500" cy="3139320"/>
        </p:xfrm>
        <a:graphic>
          <a:graphicData uri="http://schemas.openxmlformats.org/drawingml/2006/table">
            <a:tbl>
              <a:tblPr>
                <a:noFill/>
                <a:tableStyleId>{DEF0920C-3011-4872-85EB-102923BC9CCA}</a:tableStyleId>
              </a:tblPr>
              <a:tblGrid>
                <a:gridCol w="3619500"/>
              </a:tblGrid>
              <a:tr h="381000">
                <a:tc>
                  <a:txBody>
                    <a:bodyPr/>
                    <a:lstStyle/>
                    <a:p>
                      <a:pPr lvl="0">
                        <a:spcBef>
                          <a:spcPts val="0"/>
                        </a:spcBef>
                        <a:buNone/>
                      </a:pPr>
                      <a:r>
                        <a:rPr lang="en" sz="1200"/>
                        <a:t>Another human?</a:t>
                      </a:r>
                    </a:p>
                    <a:p>
                      <a:pPr lvl="0">
                        <a:spcBef>
                          <a:spcPts val="0"/>
                        </a:spcBef>
                        <a:buNone/>
                      </a:pPr>
                      <a:endParaRPr sz="1200"/>
                    </a:p>
                  </a:txBody>
                  <a:tcPr marL="91425" marR="91425" marT="91425" marB="91425"/>
                </a:tc>
              </a:tr>
              <a:tr h="381000">
                <a:tc>
                  <a:txBody>
                    <a:bodyPr/>
                    <a:lstStyle/>
                    <a:p>
                      <a:pPr lvl="0">
                        <a:spcBef>
                          <a:spcPts val="0"/>
                        </a:spcBef>
                        <a:buNone/>
                      </a:pPr>
                      <a:r>
                        <a:rPr lang="en" sz="1200"/>
                        <a:t>A chimpanzee?</a:t>
                      </a:r>
                    </a:p>
                    <a:p>
                      <a:pPr lvl="0">
                        <a:spcBef>
                          <a:spcPts val="0"/>
                        </a:spcBef>
                        <a:buNone/>
                      </a:pPr>
                      <a:endParaRPr sz="1200"/>
                    </a:p>
                  </a:txBody>
                  <a:tcPr marL="91425" marR="91425" marT="91425" marB="91425"/>
                </a:tc>
              </a:tr>
              <a:tr h="381000">
                <a:tc>
                  <a:txBody>
                    <a:bodyPr/>
                    <a:lstStyle/>
                    <a:p>
                      <a:pPr lvl="0">
                        <a:spcBef>
                          <a:spcPts val="0"/>
                        </a:spcBef>
                        <a:buNone/>
                      </a:pPr>
                      <a:r>
                        <a:rPr lang="en" sz="1200"/>
                        <a:t>A mouse?</a:t>
                      </a:r>
                    </a:p>
                  </a:txBody>
                  <a:tcPr marL="91425" marR="91425" marT="91425" marB="91425"/>
                </a:tc>
              </a:tr>
              <a:tr h="381000">
                <a:tc>
                  <a:txBody>
                    <a:bodyPr/>
                    <a:lstStyle/>
                    <a:p>
                      <a:pPr lvl="0">
                        <a:spcBef>
                          <a:spcPts val="0"/>
                        </a:spcBef>
                        <a:buNone/>
                      </a:pPr>
                      <a:r>
                        <a:rPr lang="en" sz="1200"/>
                        <a:t>A fruit fly?</a:t>
                      </a:r>
                    </a:p>
                  </a:txBody>
                  <a:tcPr marL="91425" marR="91425" marT="91425" marB="91425"/>
                </a:tc>
              </a:tr>
              <a:tr h="381000">
                <a:tc>
                  <a:txBody>
                    <a:bodyPr/>
                    <a:lstStyle/>
                    <a:p>
                      <a:pPr lvl="0">
                        <a:spcBef>
                          <a:spcPts val="0"/>
                        </a:spcBef>
                        <a:buNone/>
                      </a:pPr>
                      <a:r>
                        <a:rPr lang="en" sz="1200"/>
                        <a:t>Yeast?</a:t>
                      </a:r>
                    </a:p>
                    <a:p>
                      <a:pPr lvl="0">
                        <a:spcBef>
                          <a:spcPts val="0"/>
                        </a:spcBef>
                        <a:buNone/>
                      </a:pPr>
                      <a:endParaRPr sz="1200"/>
                    </a:p>
                    <a:p>
                      <a:pPr lvl="0">
                        <a:spcBef>
                          <a:spcPts val="0"/>
                        </a:spcBef>
                        <a:buNone/>
                      </a:pPr>
                      <a:endParaRPr sz="1200"/>
                    </a:p>
                  </a:txBody>
                  <a:tcPr marL="91425" marR="91425" marT="91425" marB="91425"/>
                </a:tc>
              </a:tr>
              <a:tr h="381000">
                <a:tc>
                  <a:txBody>
                    <a:bodyPr/>
                    <a:lstStyle/>
                    <a:p>
                      <a:pPr lvl="0">
                        <a:spcBef>
                          <a:spcPts val="0"/>
                        </a:spcBef>
                        <a:buNone/>
                      </a:pPr>
                      <a:r>
                        <a:rPr lang="en" sz="1200"/>
                        <a:t>A weed?</a:t>
                      </a:r>
                    </a:p>
                    <a:p>
                      <a:pPr lvl="0">
                        <a:spcBef>
                          <a:spcPts val="0"/>
                        </a:spcBef>
                        <a:buNone/>
                      </a:pPr>
                      <a:endParaRPr sz="1200"/>
                    </a:p>
                  </a:txBody>
                  <a:tcPr marL="91425" marR="91425" marT="91425" marB="91425"/>
                </a:tc>
              </a:tr>
            </a:tbl>
          </a:graphicData>
        </a:graphic>
      </p:graphicFrame>
      <p:graphicFrame>
        <p:nvGraphicFramePr>
          <p:cNvPr id="71" name="Shape 71"/>
          <p:cNvGraphicFramePr/>
          <p:nvPr/>
        </p:nvGraphicFramePr>
        <p:xfrm>
          <a:off x="4413650" y="1785325"/>
          <a:ext cx="3772100" cy="3127075"/>
        </p:xfrm>
        <a:graphic>
          <a:graphicData uri="http://schemas.openxmlformats.org/drawingml/2006/table">
            <a:tbl>
              <a:tblPr>
                <a:noFill/>
                <a:tableStyleId>{DEF0920C-3011-4872-85EB-102923BC9CCA}</a:tableStyleId>
              </a:tblPr>
              <a:tblGrid>
                <a:gridCol w="3772100"/>
              </a:tblGrid>
              <a:tr h="551725">
                <a:tc>
                  <a:txBody>
                    <a:bodyPr/>
                    <a:lstStyle/>
                    <a:p>
                      <a:pPr lvl="0" rtl="0">
                        <a:spcBef>
                          <a:spcPts val="0"/>
                        </a:spcBef>
                        <a:buNone/>
                      </a:pPr>
                      <a:r>
                        <a:rPr lang="en" sz="1200"/>
                        <a:t>99.9% - All humans have the same genes, but have variations in sequences to make them unique</a:t>
                      </a:r>
                    </a:p>
                  </a:txBody>
                  <a:tcPr marL="91425" marR="91425" marT="91425" marB="91425"/>
                </a:tc>
              </a:tr>
              <a:tr h="551725">
                <a:tc>
                  <a:txBody>
                    <a:bodyPr/>
                    <a:lstStyle/>
                    <a:p>
                      <a:pPr lvl="0" rtl="0">
                        <a:spcBef>
                          <a:spcPts val="0"/>
                        </a:spcBef>
                        <a:buNone/>
                      </a:pPr>
                      <a:r>
                        <a:rPr lang="en" sz="1200"/>
                        <a:t>98% - Chimpanzees have the closest genetic makeup to humans</a:t>
                      </a:r>
                    </a:p>
                  </a:txBody>
                  <a:tcPr marL="91425" marR="91425" marT="91425" marB="91425"/>
                </a:tc>
              </a:tr>
              <a:tr h="368450">
                <a:tc>
                  <a:txBody>
                    <a:bodyPr/>
                    <a:lstStyle/>
                    <a:p>
                      <a:pPr lvl="0" rtl="0">
                        <a:spcBef>
                          <a:spcPts val="0"/>
                        </a:spcBef>
                        <a:buNone/>
                      </a:pPr>
                      <a:r>
                        <a:rPr lang="en" sz="1200"/>
                        <a:t>92%</a:t>
                      </a:r>
                    </a:p>
                  </a:txBody>
                  <a:tcPr marL="91425" marR="91425" marT="91425" marB="91425"/>
                </a:tc>
              </a:tr>
              <a:tr h="368450">
                <a:tc>
                  <a:txBody>
                    <a:bodyPr/>
                    <a:lstStyle/>
                    <a:p>
                      <a:pPr lvl="0" rtl="0">
                        <a:spcBef>
                          <a:spcPts val="0"/>
                        </a:spcBef>
                        <a:buNone/>
                      </a:pPr>
                      <a:r>
                        <a:rPr lang="en" sz="1200"/>
                        <a:t>44%</a:t>
                      </a:r>
                    </a:p>
                  </a:txBody>
                  <a:tcPr marL="91425" marR="91425" marT="91425" marB="91425"/>
                </a:tc>
              </a:tr>
              <a:tr h="735000">
                <a:tc>
                  <a:txBody>
                    <a:bodyPr/>
                    <a:lstStyle/>
                    <a:p>
                      <a:pPr lvl="0" rtl="0">
                        <a:spcBef>
                          <a:spcPts val="0"/>
                        </a:spcBef>
                        <a:buNone/>
                      </a:pPr>
                      <a:r>
                        <a:rPr lang="en" sz="1200"/>
                        <a:t>26% - Yeasts are single celled organisms, but have similar genes, such as the gene that enable energy to be derived from the breakdown of sugars</a:t>
                      </a:r>
                    </a:p>
                  </a:txBody>
                  <a:tcPr marL="91425" marR="91425" marT="91425" marB="91425"/>
                </a:tc>
              </a:tr>
              <a:tr h="551725">
                <a:tc>
                  <a:txBody>
                    <a:bodyPr/>
                    <a:lstStyle/>
                    <a:p>
                      <a:pPr lvl="0" rtl="0">
                        <a:spcBef>
                          <a:spcPts val="0"/>
                        </a:spcBef>
                        <a:buNone/>
                      </a:pPr>
                      <a:r>
                        <a:rPr lang="en" sz="1200"/>
                        <a:t>18% - plants have metabolic differences to humans, but still have similar ‘housekeeping’ genes</a:t>
                      </a:r>
                    </a:p>
                  </a:txBody>
                  <a:tcPr marL="91425" marR="91425" marT="91425" marB="91425"/>
                </a:tc>
              </a:tr>
            </a:tbl>
          </a:graphicData>
        </a:graphic>
      </p:graphicFrame>
      <p:pic>
        <p:nvPicPr>
          <p:cNvPr id="72" name="Shape 72" descr="Chimpanzee flexing muscles.jpg"/>
          <p:cNvPicPr preferRelativeResize="0"/>
          <p:nvPr/>
        </p:nvPicPr>
        <p:blipFill>
          <a:blip r:embed="rId3">
            <a:alphaModFix/>
          </a:blip>
          <a:stretch>
            <a:fillRect/>
          </a:stretch>
        </p:blipFill>
        <p:spPr>
          <a:xfrm>
            <a:off x="6843975" y="0"/>
            <a:ext cx="2300025" cy="1725024"/>
          </a:xfrm>
          <a:prstGeom prst="rect">
            <a:avLst/>
          </a:prstGeom>
          <a:noFill/>
          <a:ln>
            <a:noFill/>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fade">
                                      <p:cBhvr>
                                        <p:cTn id="7" dur="1000"/>
                                        <p:tgtEl>
                                          <p:spTgt spid="7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0"/>
                                        </p:tgtEl>
                                        <p:attrNameLst>
                                          <p:attrName>style.visibility</p:attrName>
                                        </p:attrNameLst>
                                      </p:cBhvr>
                                      <p:to>
                                        <p:strVal val="visible"/>
                                      </p:to>
                                    </p:set>
                                    <p:animEffect transition="in" filter="fade">
                                      <p:cBhvr>
                                        <p:cTn id="12" dur="1000"/>
                                        <p:tgtEl>
                                          <p:spTgt spid="7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1"/>
                                        </p:tgtEl>
                                        <p:attrNameLst>
                                          <p:attrName>style.visibility</p:attrName>
                                        </p:attrNameLst>
                                      </p:cBhvr>
                                      <p:to>
                                        <p:strVal val="visible"/>
                                      </p:to>
                                    </p:set>
                                    <p:animEffect transition="in" filter="fade">
                                      <p:cBhvr>
                                        <p:cTn id="17" dur="10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Genes</a:t>
            </a:r>
          </a:p>
        </p:txBody>
      </p:sp>
      <p:sp>
        <p:nvSpPr>
          <p:cNvPr id="78" name="Shape 78"/>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a:spcBef>
                <a:spcPts val="0"/>
              </a:spcBef>
              <a:buNone/>
            </a:pPr>
            <a:r>
              <a:rPr lang="en" b="1"/>
              <a:t>Heredity </a:t>
            </a:r>
            <a:r>
              <a:rPr lang="en"/>
              <a:t>is the study of inheritance. It looks at the mechanisms and patterns of inheritance through transmission of coded chemical instruction between generations.</a:t>
            </a:r>
          </a:p>
          <a:p>
            <a:pPr lvl="0">
              <a:spcBef>
                <a:spcPts val="0"/>
              </a:spcBef>
              <a:buNone/>
            </a:pPr>
            <a:r>
              <a:rPr lang="en" b="1"/>
              <a:t>Genes </a:t>
            </a:r>
            <a:r>
              <a:rPr lang="en"/>
              <a:t> represent stretches of DNA that make up a ‘unit’ of genetic information that can be ‘read’ and signal production of a protein.</a:t>
            </a:r>
          </a:p>
          <a:p>
            <a:pPr lvl="0">
              <a:spcBef>
                <a:spcPts val="0"/>
              </a:spcBef>
              <a:buNone/>
            </a:pPr>
            <a:r>
              <a:rPr lang="en"/>
              <a:t>The </a:t>
            </a:r>
            <a:r>
              <a:rPr lang="en" b="1"/>
              <a:t>DNA sequence </a:t>
            </a:r>
            <a:r>
              <a:rPr lang="en"/>
              <a:t>is the way in which DNA molecules are put together, and are what makes individual genes different.</a:t>
            </a:r>
          </a:p>
          <a:p>
            <a:pPr lvl="0">
              <a:spcBef>
                <a:spcPts val="0"/>
              </a:spcBef>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AU" dirty="0" smtClean="0"/>
              <a:t>Recap </a:t>
            </a:r>
            <a:r>
              <a:rPr lang="en" dirty="0" smtClean="0"/>
              <a:t>DNA </a:t>
            </a:r>
            <a:r>
              <a:rPr lang="en" dirty="0"/>
              <a:t>Structure</a:t>
            </a:r>
          </a:p>
        </p:txBody>
      </p:sp>
      <p:sp>
        <p:nvSpPr>
          <p:cNvPr id="84" name="Shape 84"/>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marL="457200" lvl="0" indent="-228600" rtl="0">
              <a:spcBef>
                <a:spcPts val="0"/>
              </a:spcBef>
              <a:buAutoNum type="arabicPeriod"/>
            </a:pPr>
            <a:r>
              <a:rPr lang="en" dirty="0"/>
              <a:t>A five-carbon </a:t>
            </a:r>
            <a:r>
              <a:rPr lang="en" b="1" dirty="0"/>
              <a:t>deoxyribose</a:t>
            </a:r>
            <a:r>
              <a:rPr lang="en" dirty="0"/>
              <a:t> </a:t>
            </a:r>
            <a:r>
              <a:rPr lang="en" b="1" dirty="0"/>
              <a:t>sugar</a:t>
            </a:r>
          </a:p>
          <a:p>
            <a:pPr marL="457200" lvl="0" indent="-228600" rtl="0">
              <a:spcBef>
                <a:spcPts val="0"/>
              </a:spcBef>
              <a:buAutoNum type="arabicPeriod"/>
            </a:pPr>
            <a:r>
              <a:rPr lang="en" dirty="0"/>
              <a:t>A negatively charged </a:t>
            </a:r>
            <a:r>
              <a:rPr lang="en" b="1" dirty="0"/>
              <a:t>phosphate </a:t>
            </a:r>
            <a:r>
              <a:rPr lang="en" dirty="0"/>
              <a:t>group linked by </a:t>
            </a:r>
            <a:r>
              <a:rPr lang="en" b="1" dirty="0"/>
              <a:t>phosphodiester bonds</a:t>
            </a:r>
          </a:p>
          <a:p>
            <a:pPr marL="457200" lvl="0" indent="-228600" rtl="0">
              <a:spcBef>
                <a:spcPts val="0"/>
              </a:spcBef>
              <a:buAutoNum type="arabicPeriod"/>
            </a:pPr>
            <a:r>
              <a:rPr lang="en" dirty="0"/>
              <a:t>A </a:t>
            </a:r>
            <a:r>
              <a:rPr lang="en" b="1" dirty="0"/>
              <a:t>nitrogenous base</a:t>
            </a:r>
          </a:p>
          <a:p>
            <a:pPr marL="457200" lvl="0" indent="-228600" rtl="0">
              <a:spcBef>
                <a:spcPts val="0"/>
              </a:spcBef>
              <a:buChar char="-"/>
            </a:pPr>
            <a:r>
              <a:rPr lang="en" b="1" dirty="0"/>
              <a:t>Adenine (A)</a:t>
            </a:r>
          </a:p>
          <a:p>
            <a:pPr marL="457200" lvl="0" indent="-228600" rtl="0">
              <a:spcBef>
                <a:spcPts val="0"/>
              </a:spcBef>
              <a:buChar char="-"/>
            </a:pPr>
            <a:r>
              <a:rPr lang="en" b="1" dirty="0"/>
              <a:t>Thymine (T)</a:t>
            </a:r>
          </a:p>
          <a:p>
            <a:pPr marL="457200" lvl="0" indent="-228600" rtl="0">
              <a:spcBef>
                <a:spcPts val="0"/>
              </a:spcBef>
              <a:buChar char="-"/>
            </a:pPr>
            <a:r>
              <a:rPr lang="en" b="1" dirty="0"/>
              <a:t>Guanine (G)</a:t>
            </a:r>
          </a:p>
          <a:p>
            <a:pPr marL="457200" lvl="0" indent="-228600" rtl="0">
              <a:spcBef>
                <a:spcPts val="0"/>
              </a:spcBef>
              <a:buChar char="-"/>
            </a:pPr>
            <a:r>
              <a:rPr lang="en" b="1" dirty="0"/>
              <a:t>Cytosine (C</a:t>
            </a:r>
            <a:r>
              <a:rPr lang="en" b="1" dirty="0" smtClean="0"/>
              <a:t>)</a:t>
            </a:r>
            <a:endParaRPr lang="en"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Shape 89" descr="Image173.gif"/>
          <p:cNvPicPr preferRelativeResize="0"/>
          <p:nvPr/>
        </p:nvPicPr>
        <p:blipFill>
          <a:blip r:embed="rId3">
            <a:alphaModFix/>
          </a:blip>
          <a:stretch>
            <a:fillRect/>
          </a:stretch>
        </p:blipFill>
        <p:spPr>
          <a:xfrm>
            <a:off x="308537" y="42862"/>
            <a:ext cx="8526924" cy="5057775"/>
          </a:xfrm>
          <a:prstGeom prst="rect">
            <a:avLst/>
          </a:prstGeom>
          <a:noFill/>
          <a:ln>
            <a:noFill/>
          </a:ln>
        </p:spPr>
      </p:pic>
      <p:pic>
        <p:nvPicPr>
          <p:cNvPr id="90" name="Shape 90" descr="deoxyribose.gif"/>
          <p:cNvPicPr preferRelativeResize="0"/>
          <p:nvPr/>
        </p:nvPicPr>
        <p:blipFill>
          <a:blip r:embed="rId4">
            <a:alphaModFix/>
          </a:blip>
          <a:stretch>
            <a:fillRect/>
          </a:stretch>
        </p:blipFill>
        <p:spPr>
          <a:xfrm>
            <a:off x="7214637" y="3467087"/>
            <a:ext cx="1704975" cy="1590675"/>
          </a:xfrm>
          <a:prstGeom prst="rect">
            <a:avLst/>
          </a:prstGeom>
          <a:noFill/>
          <a:ln>
            <a:noFill/>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fade">
                                      <p:cBhvr>
                                        <p:cTn id="7" dur="10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sz="3600" dirty="0"/>
              <a:t>Hydrogen Bonds and Base Pairing</a:t>
            </a:r>
          </a:p>
        </p:txBody>
      </p:sp>
      <p:sp>
        <p:nvSpPr>
          <p:cNvPr id="96" name="Shape 96"/>
          <p:cNvSpPr txBox="1">
            <a:spLocks noGrp="1"/>
          </p:cNvSpPr>
          <p:nvPr>
            <p:ph type="body" idx="1"/>
          </p:nvPr>
        </p:nvSpPr>
        <p:spPr>
          <a:xfrm>
            <a:off x="311700" y="1228675"/>
            <a:ext cx="8520600" cy="1385400"/>
          </a:xfrm>
          <a:prstGeom prst="rect">
            <a:avLst/>
          </a:prstGeom>
        </p:spPr>
        <p:txBody>
          <a:bodyPr lIns="91425" tIns="91425" rIns="91425" bIns="91425" anchor="t" anchorCtr="0">
            <a:noAutofit/>
          </a:bodyPr>
          <a:lstStyle/>
          <a:p>
            <a:pPr lvl="0">
              <a:spcBef>
                <a:spcPts val="0"/>
              </a:spcBef>
              <a:buNone/>
            </a:pPr>
            <a:r>
              <a:rPr lang="en" b="1" dirty="0"/>
              <a:t>Hydrogen bonds </a:t>
            </a:r>
            <a:r>
              <a:rPr lang="en" dirty="0"/>
              <a:t>hold the double helix together between the opposing pairs of nitrogenous bases. </a:t>
            </a:r>
          </a:p>
          <a:p>
            <a:pPr lvl="0">
              <a:spcBef>
                <a:spcPts val="0"/>
              </a:spcBef>
              <a:buNone/>
            </a:pPr>
            <a:r>
              <a:rPr lang="en" dirty="0">
                <a:solidFill>
                  <a:srgbClr val="0000FF"/>
                </a:solidFill>
              </a:rPr>
              <a:t>What is a hydrogen bond? Write down your answer</a:t>
            </a:r>
          </a:p>
          <a:p>
            <a:pPr lvl="0">
              <a:spcBef>
                <a:spcPts val="0"/>
              </a:spcBef>
              <a:buNone/>
            </a:pPr>
            <a:endParaRPr dirty="0"/>
          </a:p>
          <a:p>
            <a:pPr lvl="0">
              <a:spcBef>
                <a:spcPts val="0"/>
              </a:spcBef>
              <a:buNone/>
            </a:pPr>
            <a:endParaRPr dirty="0"/>
          </a:p>
        </p:txBody>
      </p:sp>
      <p:sp>
        <p:nvSpPr>
          <p:cNvPr id="97" name="Shape 97"/>
          <p:cNvSpPr txBox="1"/>
          <p:nvPr/>
        </p:nvSpPr>
        <p:spPr>
          <a:xfrm>
            <a:off x="311700" y="2692725"/>
            <a:ext cx="5634600" cy="2255100"/>
          </a:xfrm>
          <a:prstGeom prst="rect">
            <a:avLst/>
          </a:prstGeom>
          <a:noFill/>
          <a:ln>
            <a:noFill/>
          </a:ln>
        </p:spPr>
        <p:txBody>
          <a:bodyPr lIns="91425" tIns="91425" rIns="91425" bIns="91425" anchor="t" anchorCtr="0">
            <a:noAutofit/>
          </a:bodyPr>
          <a:lstStyle/>
          <a:p>
            <a:pPr lvl="0" rtl="0">
              <a:lnSpc>
                <a:spcPct val="115000"/>
              </a:lnSpc>
              <a:spcBef>
                <a:spcPts val="0"/>
              </a:spcBef>
              <a:spcAft>
                <a:spcPts val="1600"/>
              </a:spcAft>
              <a:buNone/>
            </a:pPr>
            <a:r>
              <a:rPr lang="en" sz="1800" dirty="0">
                <a:solidFill>
                  <a:schemeClr val="dk2"/>
                </a:solidFill>
                <a:latin typeface="Source Code Pro"/>
                <a:ea typeface="Source Code Pro"/>
                <a:cs typeface="Source Code Pro"/>
                <a:sym typeface="Source Code Pro"/>
              </a:rPr>
              <a:t>The </a:t>
            </a:r>
            <a:r>
              <a:rPr lang="en" sz="1800" b="1" dirty="0">
                <a:solidFill>
                  <a:schemeClr val="dk2"/>
                </a:solidFill>
                <a:latin typeface="Source Code Pro"/>
                <a:ea typeface="Source Code Pro"/>
                <a:cs typeface="Source Code Pro"/>
                <a:sym typeface="Source Code Pro"/>
              </a:rPr>
              <a:t>base pairing rule </a:t>
            </a:r>
            <a:r>
              <a:rPr lang="en" sz="1800" dirty="0">
                <a:solidFill>
                  <a:schemeClr val="dk2"/>
                </a:solidFill>
                <a:latin typeface="Source Code Pro"/>
                <a:ea typeface="Source Code Pro"/>
                <a:cs typeface="Source Code Pro"/>
                <a:sym typeface="Source Code Pro"/>
              </a:rPr>
              <a:t> results in complementary nitrogenous bases being connected by hydrogen bonds.</a:t>
            </a:r>
          </a:p>
          <a:p>
            <a:pPr lvl="0" rtl="0">
              <a:lnSpc>
                <a:spcPct val="115000"/>
              </a:lnSpc>
              <a:spcBef>
                <a:spcPts val="0"/>
              </a:spcBef>
              <a:spcAft>
                <a:spcPts val="1600"/>
              </a:spcAft>
              <a:buNone/>
            </a:pPr>
            <a:endParaRPr sz="1800" dirty="0">
              <a:solidFill>
                <a:schemeClr val="dk2"/>
              </a:solidFill>
              <a:latin typeface="Source Code Pro"/>
              <a:ea typeface="Source Code Pro"/>
              <a:cs typeface="Source Code Pro"/>
              <a:sym typeface="Source Code Pro"/>
            </a:endParaRPr>
          </a:p>
        </p:txBody>
      </p:sp>
      <p:pic>
        <p:nvPicPr>
          <p:cNvPr id="98" name="Shape 98" descr="BasePairing.gif"/>
          <p:cNvPicPr preferRelativeResize="0"/>
          <p:nvPr/>
        </p:nvPicPr>
        <p:blipFill>
          <a:blip r:embed="rId3">
            <a:alphaModFix/>
          </a:blip>
          <a:stretch>
            <a:fillRect/>
          </a:stretch>
        </p:blipFill>
        <p:spPr>
          <a:xfrm>
            <a:off x="6454162" y="2515350"/>
            <a:ext cx="2428875" cy="2609850"/>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Double Helix Activity</a:t>
            </a:r>
          </a:p>
        </p:txBody>
      </p:sp>
      <p:sp>
        <p:nvSpPr>
          <p:cNvPr id="104" name="Shape 104"/>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lvl="0" rtl="0">
              <a:spcBef>
                <a:spcPts val="0"/>
              </a:spcBef>
              <a:buNone/>
            </a:pPr>
            <a:r>
              <a:rPr lang="en"/>
              <a:t>Make an origami DNA double helix.</a:t>
            </a:r>
          </a:p>
          <a:p>
            <a:pPr lvl="0" rtl="0">
              <a:spcBef>
                <a:spcPts val="0"/>
              </a:spcBef>
              <a:buNone/>
            </a:pPr>
            <a:r>
              <a:rPr lang="en"/>
              <a:t>Draw the double helix you have created in your workbooks. You must illustrate:</a:t>
            </a:r>
          </a:p>
          <a:p>
            <a:pPr marL="457200" lvl="0" indent="-228600" rtl="0">
              <a:spcBef>
                <a:spcPts val="0"/>
              </a:spcBef>
              <a:buChar char="-"/>
            </a:pPr>
            <a:r>
              <a:rPr lang="en"/>
              <a:t>The three chemical components to DNA (deoxyribose sugar, phosphate and nitrogenous bases)</a:t>
            </a:r>
          </a:p>
          <a:p>
            <a:pPr marL="457200" lvl="0" indent="-228600" rtl="0">
              <a:spcBef>
                <a:spcPts val="0"/>
              </a:spcBef>
              <a:buChar char="-"/>
            </a:pPr>
            <a:r>
              <a:rPr lang="en"/>
              <a:t>The correct hydrogen bonds</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Chromosomes</a:t>
            </a:r>
            <a:endParaRPr lang="en-US" dirty="0"/>
          </a:p>
        </p:txBody>
      </p:sp>
      <p:sp>
        <p:nvSpPr>
          <p:cNvPr id="3" name="Text Placeholder 2"/>
          <p:cNvSpPr>
            <a:spLocks noGrp="1"/>
          </p:cNvSpPr>
          <p:nvPr>
            <p:ph type="body" idx="1"/>
          </p:nvPr>
        </p:nvSpPr>
        <p:spPr>
          <a:xfrm>
            <a:off x="311700" y="1228675"/>
            <a:ext cx="4220615" cy="3340200"/>
          </a:xfrm>
        </p:spPr>
        <p:txBody>
          <a:bodyPr/>
          <a:lstStyle/>
          <a:p>
            <a:r>
              <a:rPr lang="en-US" dirty="0" smtClean="0"/>
              <a:t>DNA and its associated proteins make up chromosomes</a:t>
            </a:r>
          </a:p>
          <a:p>
            <a:r>
              <a:rPr lang="en-US" dirty="0" smtClean="0"/>
              <a:t>DNA is coiled around histone proteins to form nucleosomes, then wrapped into chromosomes</a:t>
            </a:r>
          </a:p>
          <a:p>
            <a:r>
              <a:rPr lang="en-US" dirty="0" smtClean="0"/>
              <a:t>Chromosomal pairs are matched on size, centromere position and banding pattern</a:t>
            </a:r>
            <a:endParaRPr lang="en-US" dirty="0"/>
          </a:p>
        </p:txBody>
      </p:sp>
      <p:pic>
        <p:nvPicPr>
          <p:cNvPr id="4" name="Picture 3"/>
          <p:cNvPicPr>
            <a:picLocks noChangeAspect="1"/>
          </p:cNvPicPr>
          <p:nvPr/>
        </p:nvPicPr>
        <p:blipFill>
          <a:blip r:embed="rId2"/>
          <a:stretch>
            <a:fillRect/>
          </a:stretch>
        </p:blipFill>
        <p:spPr>
          <a:xfrm>
            <a:off x="4853848" y="1798826"/>
            <a:ext cx="4290152" cy="2100074"/>
          </a:xfrm>
          <a:prstGeom prst="rect">
            <a:avLst/>
          </a:prstGeom>
        </p:spPr>
      </p:pic>
    </p:spTree>
    <p:extLst>
      <p:ext uri="{BB962C8B-B14F-4D97-AF65-F5344CB8AC3E}">
        <p14:creationId xmlns:p14="http://schemas.microsoft.com/office/powerpoint/2010/main" val="2209624970"/>
      </p:ext>
    </p:extLst>
  </p:cSld>
  <p:clrMapOvr>
    <a:masterClrMapping/>
  </p:clrMapOvr>
</p:sld>
</file>

<file path=ppt/theme/theme1.xml><?xml version="1.0" encoding="utf-8"?>
<a:theme xmlns:a="http://schemas.openxmlformats.org/drawingml/2006/main"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2396</TotalTime>
  <Words>947</Words>
  <Application>Microsoft Macintosh PowerPoint</Application>
  <PresentationFormat>On-screen Show (16:9)</PresentationFormat>
  <Paragraphs>101</Paragraphs>
  <Slides>17</Slides>
  <Notes>14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beach-day</vt:lpstr>
      <vt:lpstr>Genetics</vt:lpstr>
      <vt:lpstr>Key Knowledge</vt:lpstr>
      <vt:lpstr>Genes</vt:lpstr>
      <vt:lpstr>Genes</vt:lpstr>
      <vt:lpstr>Recap DNA Structure</vt:lpstr>
      <vt:lpstr>PowerPoint Presentation</vt:lpstr>
      <vt:lpstr>Hydrogen Bonds and Base Pairing</vt:lpstr>
      <vt:lpstr>Double Helix Activity</vt:lpstr>
      <vt:lpstr>Chromosomes</vt:lpstr>
      <vt:lpstr>Karyotypes</vt:lpstr>
      <vt:lpstr>Identifying chromosomal disorders</vt:lpstr>
      <vt:lpstr>PowerPoint Presentation</vt:lpstr>
      <vt:lpstr>Define:</vt:lpstr>
      <vt:lpstr>The Genome Story</vt:lpstr>
      <vt:lpstr>Activity</vt:lpstr>
      <vt:lpstr>Key Terms:</vt:lpstr>
      <vt:lpstr>Recap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Genetics</dc:title>
  <cp:lastModifiedBy>ICT Department</cp:lastModifiedBy>
  <cp:revision>7</cp:revision>
  <dcterms:modified xsi:type="dcterms:W3CDTF">2016-07-18T01:02:04Z</dcterms:modified>
</cp:coreProperties>
</file>