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6" r:id="rId10"/>
    <p:sldId id="267" r:id="rId11"/>
    <p:sldId id="268"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8DAE4410-3D24-4D73-A66A-33471C6FF82C}" type="datetimeFigureOut">
              <a:rPr lang="en-AU" smtClean="0"/>
              <a:t>17/09/2013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2104685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AE4410-3D24-4D73-A66A-33471C6FF82C}" type="datetimeFigureOut">
              <a:rPr lang="en-AU" smtClean="0"/>
              <a:t>17/09/2013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832252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AE4410-3D24-4D73-A66A-33471C6FF82C}" type="datetimeFigureOut">
              <a:rPr lang="en-AU" smtClean="0"/>
              <a:t>17/09/2013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37773580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8DAE4410-3D24-4D73-A66A-33471C6FF82C}" type="datetimeFigureOut">
              <a:rPr lang="en-AU" smtClean="0"/>
              <a:t>17/09/2013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33619725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AE4410-3D24-4D73-A66A-33471C6FF82C}" type="datetimeFigureOut">
              <a:rPr lang="en-AU" smtClean="0"/>
              <a:t>17/09/2013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270106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8DAE4410-3D24-4D73-A66A-33471C6FF82C}" type="datetimeFigureOut">
              <a:rPr lang="en-AU" smtClean="0"/>
              <a:t>17/09/2013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3001025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8DAE4410-3D24-4D73-A66A-33471C6FF82C}" type="datetimeFigureOut">
              <a:rPr lang="en-AU" smtClean="0"/>
              <a:t>17/09/2013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32238816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8DAE4410-3D24-4D73-A66A-33471C6FF82C}" type="datetimeFigureOut">
              <a:rPr lang="en-AU" smtClean="0"/>
              <a:t>17/09/2013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4133108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AE4410-3D24-4D73-A66A-33471C6FF82C}" type="datetimeFigureOut">
              <a:rPr lang="en-AU" smtClean="0"/>
              <a:t>17/09/2013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11778012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E4410-3D24-4D73-A66A-33471C6FF82C}" type="datetimeFigureOut">
              <a:rPr lang="en-AU" smtClean="0"/>
              <a:t>17/09/2013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16840363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DAE4410-3D24-4D73-A66A-33471C6FF82C}" type="datetimeFigureOut">
              <a:rPr lang="en-AU" smtClean="0"/>
              <a:t>17/09/2013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2FF3394B-13FB-44F6-B8FC-2D602943C112}" type="slidenum">
              <a:rPr lang="en-AU" smtClean="0"/>
              <a:t>‹#›</a:t>
            </a:fld>
            <a:endParaRPr lang="en-AU"/>
          </a:p>
        </p:txBody>
      </p:sp>
    </p:spTree>
    <p:extLst>
      <p:ext uri="{BB962C8B-B14F-4D97-AF65-F5344CB8AC3E}">
        <p14:creationId xmlns:p14="http://schemas.microsoft.com/office/powerpoint/2010/main" val="2376541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AE4410-3D24-4D73-A66A-33471C6FF82C}" type="datetimeFigureOut">
              <a:rPr lang="en-AU" smtClean="0"/>
              <a:t>17/09/2013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FF3394B-13FB-44F6-B8FC-2D602943C112}" type="slidenum">
              <a:rPr lang="en-AU" smtClean="0"/>
              <a:t>‹#›</a:t>
            </a:fld>
            <a:endParaRPr lang="en-AU"/>
          </a:p>
        </p:txBody>
      </p:sp>
    </p:spTree>
    <p:extLst>
      <p:ext uri="{BB962C8B-B14F-4D97-AF65-F5344CB8AC3E}">
        <p14:creationId xmlns:p14="http://schemas.microsoft.com/office/powerpoint/2010/main" val="36798494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Human Intervention in evolutionary Process</a:t>
            </a:r>
            <a:endParaRPr lang="en-AU" dirty="0"/>
          </a:p>
        </p:txBody>
      </p:sp>
      <p:sp>
        <p:nvSpPr>
          <p:cNvPr id="3" name="Subtitle 2"/>
          <p:cNvSpPr>
            <a:spLocks noGrp="1"/>
          </p:cNvSpPr>
          <p:nvPr>
            <p:ph type="subTitle" idx="1"/>
          </p:nvPr>
        </p:nvSpPr>
        <p:spPr/>
        <p:txBody>
          <a:bodyPr/>
          <a:lstStyle/>
          <a:p>
            <a:r>
              <a:rPr lang="en-AU" dirty="0" smtClean="0"/>
              <a:t>Chapter 12</a:t>
            </a:r>
            <a:endParaRPr lang="en-AU" dirty="0"/>
          </a:p>
        </p:txBody>
      </p:sp>
    </p:spTree>
    <p:extLst>
      <p:ext uri="{BB962C8B-B14F-4D97-AF65-F5344CB8AC3E}">
        <p14:creationId xmlns:p14="http://schemas.microsoft.com/office/powerpoint/2010/main" val="2409878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Impact of selective breeding</a:t>
            </a:r>
            <a:endParaRPr lang="en-AU" dirty="0"/>
          </a:p>
        </p:txBody>
      </p:sp>
      <p:sp>
        <p:nvSpPr>
          <p:cNvPr id="3" name="Content Placeholder 2"/>
          <p:cNvSpPr>
            <a:spLocks noGrp="1"/>
          </p:cNvSpPr>
          <p:nvPr>
            <p:ph idx="1"/>
          </p:nvPr>
        </p:nvSpPr>
        <p:spPr/>
        <p:txBody>
          <a:bodyPr/>
          <a:lstStyle/>
          <a:p>
            <a:r>
              <a:rPr lang="en-AU" dirty="0" smtClean="0"/>
              <a:t>Can result in a loss of genetic variation in the gene pool of the herd or flock concerned.</a:t>
            </a:r>
          </a:p>
          <a:p>
            <a:r>
              <a:rPr lang="en-AU" dirty="0" smtClean="0"/>
              <a:t>May only be noticed when there is a change in the environmental conditions.</a:t>
            </a:r>
          </a:p>
          <a:p>
            <a:pPr lvl="1"/>
            <a:r>
              <a:rPr lang="en-AU" dirty="0" err="1" smtClean="0"/>
              <a:t>Eg</a:t>
            </a:r>
            <a:r>
              <a:rPr lang="en-AU" dirty="0" smtClean="0"/>
              <a:t> disease (flock may have lost allele that confers resistance to that disease. If flock had never had disease then no one would know they could be resistant!)</a:t>
            </a:r>
          </a:p>
          <a:p>
            <a:pPr marL="0" indent="0">
              <a:buNone/>
            </a:pPr>
            <a:endParaRPr lang="en-AU" dirty="0" smtClean="0"/>
          </a:p>
          <a:p>
            <a:pPr lvl="2"/>
            <a:endParaRPr lang="en-AU" dirty="0"/>
          </a:p>
        </p:txBody>
      </p:sp>
    </p:spTree>
    <p:extLst>
      <p:ext uri="{BB962C8B-B14F-4D97-AF65-F5344CB8AC3E}">
        <p14:creationId xmlns:p14="http://schemas.microsoft.com/office/powerpoint/2010/main" val="10449706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Impact of selective breeding</a:t>
            </a:r>
            <a:endParaRPr lang="en-AU" dirty="0"/>
          </a:p>
        </p:txBody>
      </p:sp>
      <p:sp>
        <p:nvSpPr>
          <p:cNvPr id="3" name="Content Placeholder 2"/>
          <p:cNvSpPr>
            <a:spLocks noGrp="1"/>
          </p:cNvSpPr>
          <p:nvPr>
            <p:ph idx="1"/>
          </p:nvPr>
        </p:nvSpPr>
        <p:spPr>
          <a:xfrm>
            <a:off x="457200" y="1196752"/>
            <a:ext cx="8229600" cy="5328592"/>
          </a:xfrm>
        </p:spPr>
        <p:txBody>
          <a:bodyPr>
            <a:normAutofit fontScale="85000" lnSpcReduction="10000"/>
          </a:bodyPr>
          <a:lstStyle/>
          <a:p>
            <a:r>
              <a:rPr lang="en-AU" dirty="0" smtClean="0"/>
              <a:t>Potatoes are endemic to South America where hundreds of species grow wild.</a:t>
            </a:r>
          </a:p>
          <a:p>
            <a:pPr lvl="1"/>
            <a:r>
              <a:rPr lang="en-AU" dirty="0" smtClean="0"/>
              <a:t>Potatoes were introduced to Europe/England in 1570-90. These were all potatoes </a:t>
            </a:r>
            <a:r>
              <a:rPr lang="en-AU" dirty="0" err="1" smtClean="0"/>
              <a:t>decended</a:t>
            </a:r>
            <a:r>
              <a:rPr lang="en-AU" dirty="0" smtClean="0"/>
              <a:t> from the ‘European’ potato</a:t>
            </a:r>
          </a:p>
          <a:p>
            <a:r>
              <a:rPr lang="en-AU" dirty="0" smtClean="0"/>
              <a:t>Potato blight broke out in Ireland in 1846. Because the type of potato grown in </a:t>
            </a:r>
            <a:r>
              <a:rPr lang="en-AU" dirty="0" err="1" smtClean="0"/>
              <a:t>ireland</a:t>
            </a:r>
            <a:r>
              <a:rPr lang="en-AU" dirty="0" smtClean="0"/>
              <a:t> were very similar variety, and they happened to be a variety that was </a:t>
            </a:r>
            <a:r>
              <a:rPr lang="en-AU" dirty="0" err="1" smtClean="0"/>
              <a:t>susceptibile</a:t>
            </a:r>
            <a:r>
              <a:rPr lang="en-AU" dirty="0" smtClean="0"/>
              <a:t> to fungal infection…all </a:t>
            </a:r>
            <a:r>
              <a:rPr lang="en-AU" dirty="0" err="1" smtClean="0"/>
              <a:t>potatos</a:t>
            </a:r>
            <a:r>
              <a:rPr lang="en-AU" dirty="0" smtClean="0"/>
              <a:t> rotted</a:t>
            </a:r>
          </a:p>
          <a:p>
            <a:r>
              <a:rPr lang="en-AU" dirty="0" smtClean="0"/>
              <a:t>Unfortunately potatoes were part of a staple diet in Ireland at the time, so lots of Irish died from starvation.</a:t>
            </a:r>
          </a:p>
          <a:p>
            <a:r>
              <a:rPr lang="en-AU" dirty="0" smtClean="0"/>
              <a:t>Also unfortunate – other </a:t>
            </a:r>
            <a:r>
              <a:rPr lang="en-AU" dirty="0" err="1" smtClean="0"/>
              <a:t>potatos</a:t>
            </a:r>
            <a:r>
              <a:rPr lang="en-AU" dirty="0" smtClean="0"/>
              <a:t> have resistance </a:t>
            </a:r>
            <a:r>
              <a:rPr lang="en-AU" smtClean="0"/>
              <a:t>to blight!</a:t>
            </a:r>
            <a:endParaRPr lang="en-AU" dirty="0" smtClean="0"/>
          </a:p>
        </p:txBody>
      </p:sp>
    </p:spTree>
    <p:extLst>
      <p:ext uri="{BB962C8B-B14F-4D97-AF65-F5344CB8AC3E}">
        <p14:creationId xmlns:p14="http://schemas.microsoft.com/office/powerpoint/2010/main" val="245768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714202"/>
          </a:xfrm>
        </p:spPr>
        <p:txBody>
          <a:bodyPr>
            <a:normAutofit fontScale="90000"/>
          </a:bodyPr>
          <a:lstStyle/>
          <a:p>
            <a:r>
              <a:rPr lang="en-AU" dirty="0" smtClean="0"/>
              <a:t>Gene technologies as a way of Human intervention in evolutionary processes</a:t>
            </a:r>
            <a:endParaRPr lang="en-AU" dirty="0"/>
          </a:p>
        </p:txBody>
      </p:sp>
      <p:sp>
        <p:nvSpPr>
          <p:cNvPr id="4" name="TextBox 3"/>
          <p:cNvSpPr txBox="1"/>
          <p:nvPr/>
        </p:nvSpPr>
        <p:spPr>
          <a:xfrm>
            <a:off x="1979712" y="2636912"/>
            <a:ext cx="5328592" cy="2246769"/>
          </a:xfrm>
          <a:prstGeom prst="rect">
            <a:avLst/>
          </a:prstGeom>
          <a:noFill/>
        </p:spPr>
        <p:txBody>
          <a:bodyPr wrap="square" rtlCol="0">
            <a:spAutoFit/>
          </a:bodyPr>
          <a:lstStyle/>
          <a:p>
            <a:pPr marL="285750" indent="-285750">
              <a:buFont typeface="Arial" pitchFamily="34" charset="0"/>
              <a:buChar char="•"/>
            </a:pPr>
            <a:r>
              <a:rPr lang="en-AU" sz="2800" dirty="0" smtClean="0"/>
              <a:t>Cloning</a:t>
            </a:r>
          </a:p>
          <a:p>
            <a:pPr marL="285750" indent="-285750">
              <a:buFont typeface="Arial" pitchFamily="34" charset="0"/>
              <a:buChar char="•"/>
            </a:pPr>
            <a:r>
              <a:rPr lang="en-AU" sz="2800" dirty="0" smtClean="0"/>
              <a:t>Transformation</a:t>
            </a:r>
          </a:p>
          <a:p>
            <a:pPr marL="285750" indent="-285750">
              <a:buFont typeface="Arial" pitchFamily="34" charset="0"/>
              <a:buChar char="•"/>
            </a:pPr>
            <a:r>
              <a:rPr lang="en-AU" sz="2800" dirty="0" smtClean="0"/>
              <a:t>Stem cells</a:t>
            </a:r>
          </a:p>
          <a:p>
            <a:pPr marL="285750" indent="-285750">
              <a:buFont typeface="Arial" pitchFamily="34" charset="0"/>
              <a:buChar char="•"/>
            </a:pPr>
            <a:r>
              <a:rPr lang="en-AU" sz="2800" dirty="0" smtClean="0"/>
              <a:t>Genetic screening</a:t>
            </a:r>
          </a:p>
          <a:p>
            <a:pPr marL="285750" indent="-285750">
              <a:buFont typeface="Arial" pitchFamily="34" charset="0"/>
              <a:buChar char="•"/>
            </a:pPr>
            <a:r>
              <a:rPr lang="en-AU" sz="2800" dirty="0" smtClean="0"/>
              <a:t>Gene therapy</a:t>
            </a:r>
            <a:endParaRPr lang="en-AU" sz="2800" dirty="0"/>
          </a:p>
        </p:txBody>
      </p:sp>
    </p:spTree>
    <p:extLst>
      <p:ext uri="{BB962C8B-B14F-4D97-AF65-F5344CB8AC3E}">
        <p14:creationId xmlns:p14="http://schemas.microsoft.com/office/powerpoint/2010/main" val="21912711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Cloning</a:t>
            </a:r>
            <a:endParaRPr lang="en-AU" dirty="0"/>
          </a:p>
        </p:txBody>
      </p:sp>
      <p:sp>
        <p:nvSpPr>
          <p:cNvPr id="3" name="Content Placeholder 2"/>
          <p:cNvSpPr>
            <a:spLocks noGrp="1"/>
          </p:cNvSpPr>
          <p:nvPr>
            <p:ph idx="1"/>
          </p:nvPr>
        </p:nvSpPr>
        <p:spPr/>
        <p:txBody>
          <a:bodyPr/>
          <a:lstStyle/>
          <a:p>
            <a:r>
              <a:rPr lang="en-AU" dirty="0" smtClean="0"/>
              <a:t>Something ants and bees have been doing for ever!</a:t>
            </a:r>
          </a:p>
          <a:p>
            <a:endParaRPr lang="en-AU" dirty="0"/>
          </a:p>
        </p:txBody>
      </p:sp>
    </p:spTree>
    <p:extLst>
      <p:ext uri="{BB962C8B-B14F-4D97-AF65-F5344CB8AC3E}">
        <p14:creationId xmlns:p14="http://schemas.microsoft.com/office/powerpoint/2010/main" val="36757923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From the study design</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512" y="1667038"/>
            <a:ext cx="9429523" cy="15975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041568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Selective Breeding</a:t>
            </a:r>
            <a:endParaRPr lang="en-AU" dirty="0"/>
          </a:p>
        </p:txBody>
      </p:sp>
      <p:sp>
        <p:nvSpPr>
          <p:cNvPr id="3" name="Content Placeholder 2"/>
          <p:cNvSpPr>
            <a:spLocks noGrp="1"/>
          </p:cNvSpPr>
          <p:nvPr>
            <p:ph idx="1"/>
          </p:nvPr>
        </p:nvSpPr>
        <p:spPr/>
        <p:txBody>
          <a:bodyPr>
            <a:normAutofit fontScale="92500" lnSpcReduction="10000"/>
          </a:bodyPr>
          <a:lstStyle/>
          <a:p>
            <a:r>
              <a:rPr lang="en-AU" dirty="0" smtClean="0"/>
              <a:t>Deliberate selection by a breeder of specific animals to provide the genetic material for the next generation.</a:t>
            </a:r>
          </a:p>
          <a:p>
            <a:r>
              <a:rPr lang="en-AU" dirty="0" smtClean="0"/>
              <a:t>Farmers have used Artificial Selection to improve quality of herds for hundreds of years</a:t>
            </a:r>
          </a:p>
          <a:p>
            <a:pPr lvl="1"/>
            <a:r>
              <a:rPr lang="en-AU" dirty="0" smtClean="0"/>
              <a:t>Choose best males for breeding with females</a:t>
            </a:r>
          </a:p>
          <a:p>
            <a:pPr lvl="2"/>
            <a:r>
              <a:rPr lang="en-AU" dirty="0" smtClean="0"/>
              <a:t>Desirable ‘market’ characteristics such as meat yield, milk yield </a:t>
            </a:r>
            <a:r>
              <a:rPr lang="en-AU" dirty="0" err="1" smtClean="0"/>
              <a:t>etc</a:t>
            </a:r>
            <a:endParaRPr lang="en-AU" dirty="0" smtClean="0"/>
          </a:p>
          <a:p>
            <a:pPr lvl="2"/>
            <a:r>
              <a:rPr lang="en-AU" dirty="0" smtClean="0"/>
              <a:t>Good conformation (form, outline/shape)</a:t>
            </a:r>
          </a:p>
          <a:p>
            <a:pPr lvl="2"/>
            <a:r>
              <a:rPr lang="en-AU" dirty="0" smtClean="0"/>
              <a:t>High fertility</a:t>
            </a:r>
          </a:p>
          <a:p>
            <a:pPr lvl="2"/>
            <a:r>
              <a:rPr lang="en-AU" dirty="0" smtClean="0"/>
              <a:t>No known genetic defect</a:t>
            </a:r>
          </a:p>
          <a:p>
            <a:pPr lvl="1"/>
            <a:endParaRPr lang="en-AU" dirty="0"/>
          </a:p>
        </p:txBody>
      </p:sp>
    </p:spTree>
    <p:extLst>
      <p:ext uri="{BB962C8B-B14F-4D97-AF65-F5344CB8AC3E}">
        <p14:creationId xmlns:p14="http://schemas.microsoft.com/office/powerpoint/2010/main" val="17975078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Selective </a:t>
            </a:r>
            <a:r>
              <a:rPr lang="en-AU" dirty="0" err="1" smtClean="0"/>
              <a:t>Breeding:Australian</a:t>
            </a:r>
            <a:r>
              <a:rPr lang="en-AU" dirty="0" smtClean="0"/>
              <a:t> Sheep</a:t>
            </a:r>
            <a:endParaRPr lang="en-AU" dirty="0"/>
          </a:p>
        </p:txBody>
      </p:sp>
      <p:sp>
        <p:nvSpPr>
          <p:cNvPr id="3" name="Content Placeholder 2"/>
          <p:cNvSpPr>
            <a:spLocks noGrp="1"/>
          </p:cNvSpPr>
          <p:nvPr>
            <p:ph idx="1"/>
          </p:nvPr>
        </p:nvSpPr>
        <p:spPr>
          <a:xfrm>
            <a:off x="457200" y="1600200"/>
            <a:ext cx="8229600" cy="4997152"/>
          </a:xfrm>
        </p:spPr>
        <p:txBody>
          <a:bodyPr>
            <a:normAutofit fontScale="85000" lnSpcReduction="20000"/>
          </a:bodyPr>
          <a:lstStyle/>
          <a:p>
            <a:r>
              <a:rPr lang="en-AU" dirty="0" smtClean="0"/>
              <a:t>Today, there are more than 200 recognised breeds of sheep that have descended from the first domesticated </a:t>
            </a:r>
            <a:r>
              <a:rPr lang="en-AU" dirty="0" err="1" smtClean="0"/>
              <a:t>Mouflon</a:t>
            </a:r>
            <a:r>
              <a:rPr lang="en-AU" dirty="0" smtClean="0"/>
              <a:t> (wild sheep) 6000 years ago.</a:t>
            </a:r>
          </a:p>
          <a:p>
            <a:r>
              <a:rPr lang="en-AU" dirty="0" smtClean="0"/>
              <a:t>75% of sheep in Australia are merino sheep.</a:t>
            </a:r>
          </a:p>
          <a:p>
            <a:pPr lvl="1"/>
            <a:r>
              <a:rPr lang="en-AU" dirty="0" smtClean="0"/>
              <a:t>Good quality wool</a:t>
            </a:r>
          </a:p>
          <a:p>
            <a:pPr lvl="1"/>
            <a:r>
              <a:rPr lang="en-AU" dirty="0" smtClean="0"/>
              <a:t>Today there are several breeds of merino</a:t>
            </a:r>
          </a:p>
          <a:p>
            <a:pPr lvl="1"/>
            <a:r>
              <a:rPr lang="en-AU" dirty="0" smtClean="0"/>
              <a:t>First imported in 1796 from South Africa</a:t>
            </a:r>
          </a:p>
          <a:p>
            <a:r>
              <a:rPr lang="en-AU" dirty="0" smtClean="0"/>
              <a:t>Selective breeding over generations has enhanced particular features of these breeds and their survival in particular climatic conditions.</a:t>
            </a:r>
          </a:p>
          <a:p>
            <a:pPr lvl="1"/>
            <a:r>
              <a:rPr lang="en-AU" dirty="0" err="1" smtClean="0"/>
              <a:t>Eg</a:t>
            </a:r>
            <a:r>
              <a:rPr lang="en-AU" dirty="0" smtClean="0"/>
              <a:t> South Australian Merino, has been bred to thrice in arid regions produces greasy wool with strong fibres.</a:t>
            </a:r>
          </a:p>
          <a:p>
            <a:pPr lvl="1"/>
            <a:r>
              <a:rPr lang="en-AU" dirty="0" smtClean="0"/>
              <a:t>Wetter regions  for wool with increasing fineness</a:t>
            </a:r>
            <a:endParaRPr lang="en-AU" dirty="0"/>
          </a:p>
        </p:txBody>
      </p:sp>
    </p:spTree>
    <p:extLst>
      <p:ext uri="{BB962C8B-B14F-4D97-AF65-F5344CB8AC3E}">
        <p14:creationId xmlns:p14="http://schemas.microsoft.com/office/powerpoint/2010/main" val="29589712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Selective breeding: Australian Sheep</a:t>
            </a:r>
            <a:endParaRPr lang="en-AU" dirty="0"/>
          </a:p>
        </p:txBody>
      </p:sp>
      <p:sp>
        <p:nvSpPr>
          <p:cNvPr id="3" name="Content Placeholder 2"/>
          <p:cNvSpPr>
            <a:spLocks noGrp="1"/>
          </p:cNvSpPr>
          <p:nvPr>
            <p:ph idx="1"/>
          </p:nvPr>
        </p:nvSpPr>
        <p:spPr>
          <a:xfrm>
            <a:off x="323528" y="1124744"/>
            <a:ext cx="8568952" cy="3629000"/>
          </a:xfrm>
        </p:spPr>
        <p:txBody>
          <a:bodyPr>
            <a:normAutofit fontScale="92500" lnSpcReduction="10000"/>
          </a:bodyPr>
          <a:lstStyle/>
          <a:p>
            <a:r>
              <a:rPr lang="en-AU" dirty="0" smtClean="0"/>
              <a:t>The value of a wool fleece is determined by</a:t>
            </a:r>
          </a:p>
          <a:p>
            <a:pPr lvl="1"/>
            <a:r>
              <a:rPr lang="en-AU" dirty="0" smtClean="0"/>
              <a:t>Clean fleece weight (heavier the better)</a:t>
            </a:r>
          </a:p>
          <a:p>
            <a:pPr lvl="1"/>
            <a:r>
              <a:rPr lang="en-AU" dirty="0" smtClean="0"/>
              <a:t>Fibre diameter (thinner the better)</a:t>
            </a:r>
          </a:p>
          <a:p>
            <a:r>
              <a:rPr lang="en-AU" dirty="0" smtClean="0"/>
              <a:t>These are inherited traits but are polygenic</a:t>
            </a:r>
          </a:p>
          <a:p>
            <a:pPr lvl="1"/>
            <a:r>
              <a:rPr lang="en-AU" dirty="0" smtClean="0"/>
              <a:t>Rate of change achieved through selective breeding over many generations is slower than with </a:t>
            </a:r>
            <a:r>
              <a:rPr lang="en-AU" dirty="0" err="1" smtClean="0"/>
              <a:t>monogeneic</a:t>
            </a:r>
            <a:r>
              <a:rPr lang="en-AU" dirty="0" smtClean="0"/>
              <a:t> traits.</a:t>
            </a:r>
          </a:p>
          <a:p>
            <a:r>
              <a:rPr lang="en-AU" dirty="0" smtClean="0"/>
              <a:t>A 10 year research project of selective breeding are show small gains but increased profit for farmers</a:t>
            </a:r>
            <a:endParaRPr lang="en-AU" dirty="0"/>
          </a:p>
        </p:txBody>
      </p:sp>
      <p:graphicFrame>
        <p:nvGraphicFramePr>
          <p:cNvPr id="4" name="Table 3"/>
          <p:cNvGraphicFramePr>
            <a:graphicFrameLocks noGrp="1"/>
          </p:cNvGraphicFramePr>
          <p:nvPr>
            <p:extLst>
              <p:ext uri="{D42A27DB-BD31-4B8C-83A1-F6EECF244321}">
                <p14:modId xmlns:p14="http://schemas.microsoft.com/office/powerpoint/2010/main" val="2876412235"/>
              </p:ext>
            </p:extLst>
          </p:nvPr>
        </p:nvGraphicFramePr>
        <p:xfrm>
          <a:off x="755576" y="4725144"/>
          <a:ext cx="7488832" cy="1920240"/>
        </p:xfrm>
        <a:graphic>
          <a:graphicData uri="http://schemas.openxmlformats.org/drawingml/2006/table">
            <a:tbl>
              <a:tblPr firstRow="1" bandRow="1">
                <a:tableStyleId>{5C22544A-7EE6-4342-B048-85BDC9FD1C3A}</a:tableStyleId>
              </a:tblPr>
              <a:tblGrid>
                <a:gridCol w="1872208"/>
                <a:gridCol w="1872208"/>
                <a:gridCol w="1872208"/>
                <a:gridCol w="1872208"/>
              </a:tblGrid>
              <a:tr h="370840">
                <a:tc>
                  <a:txBody>
                    <a:bodyPr/>
                    <a:lstStyle/>
                    <a:p>
                      <a:r>
                        <a:rPr lang="en-AU" dirty="0" smtClean="0"/>
                        <a:t>Merino</a:t>
                      </a:r>
                      <a:r>
                        <a:rPr lang="en-AU" baseline="0" dirty="0" smtClean="0"/>
                        <a:t> Strain</a:t>
                      </a:r>
                      <a:endParaRPr lang="en-AU" dirty="0"/>
                    </a:p>
                  </a:txBody>
                  <a:tcPr/>
                </a:tc>
                <a:tc>
                  <a:txBody>
                    <a:bodyPr/>
                    <a:lstStyle/>
                    <a:p>
                      <a:r>
                        <a:rPr lang="en-AU" dirty="0" smtClean="0"/>
                        <a:t>Group</a:t>
                      </a:r>
                      <a:endParaRPr lang="en-AU" dirty="0"/>
                    </a:p>
                  </a:txBody>
                  <a:tcPr/>
                </a:tc>
                <a:tc>
                  <a:txBody>
                    <a:bodyPr/>
                    <a:lstStyle/>
                    <a:p>
                      <a:r>
                        <a:rPr lang="en-AU" dirty="0" smtClean="0"/>
                        <a:t>Clean Fleece weight</a:t>
                      </a:r>
                      <a:endParaRPr lang="en-AU" dirty="0"/>
                    </a:p>
                  </a:txBody>
                  <a:tcPr/>
                </a:tc>
                <a:tc>
                  <a:txBody>
                    <a:bodyPr/>
                    <a:lstStyle/>
                    <a:p>
                      <a:r>
                        <a:rPr lang="en-AU" dirty="0" smtClean="0"/>
                        <a:t>Fibre diameter</a:t>
                      </a:r>
                      <a:endParaRPr lang="en-AU" dirty="0"/>
                    </a:p>
                  </a:txBody>
                  <a:tcPr/>
                </a:tc>
              </a:tr>
              <a:tr h="370840">
                <a:tc>
                  <a:txBody>
                    <a:bodyPr/>
                    <a:lstStyle/>
                    <a:p>
                      <a:r>
                        <a:rPr lang="en-AU" dirty="0" smtClean="0"/>
                        <a:t>Fine wool Merino</a:t>
                      </a:r>
                      <a:endParaRPr lang="en-AU" dirty="0"/>
                    </a:p>
                  </a:txBody>
                  <a:tcPr/>
                </a:tc>
                <a:tc>
                  <a:txBody>
                    <a:bodyPr/>
                    <a:lstStyle/>
                    <a:p>
                      <a:r>
                        <a:rPr lang="en-AU" dirty="0" smtClean="0"/>
                        <a:t>Experimental</a:t>
                      </a:r>
                    </a:p>
                    <a:p>
                      <a:r>
                        <a:rPr lang="en-AU" dirty="0" smtClean="0"/>
                        <a:t>Control</a:t>
                      </a:r>
                      <a:endParaRPr lang="en-AU" dirty="0"/>
                    </a:p>
                  </a:txBody>
                  <a:tcPr/>
                </a:tc>
                <a:tc>
                  <a:txBody>
                    <a:bodyPr/>
                    <a:lstStyle/>
                    <a:p>
                      <a:r>
                        <a:rPr lang="en-AU" dirty="0" smtClean="0"/>
                        <a:t>4.0</a:t>
                      </a:r>
                    </a:p>
                    <a:p>
                      <a:r>
                        <a:rPr lang="en-AU" dirty="0" smtClean="0"/>
                        <a:t>3.5</a:t>
                      </a:r>
                      <a:endParaRPr lang="en-AU" dirty="0"/>
                    </a:p>
                  </a:txBody>
                  <a:tcPr/>
                </a:tc>
                <a:tc>
                  <a:txBody>
                    <a:bodyPr/>
                    <a:lstStyle/>
                    <a:p>
                      <a:r>
                        <a:rPr lang="en-AU" dirty="0" smtClean="0"/>
                        <a:t>18.3</a:t>
                      </a:r>
                    </a:p>
                    <a:p>
                      <a:r>
                        <a:rPr lang="en-AU" dirty="0" smtClean="0"/>
                        <a:t>19.7</a:t>
                      </a:r>
                      <a:endParaRPr lang="en-AU" dirty="0"/>
                    </a:p>
                  </a:txBody>
                  <a:tcPr/>
                </a:tc>
              </a:tr>
              <a:tr h="370840">
                <a:tc>
                  <a:txBody>
                    <a:bodyPr/>
                    <a:lstStyle/>
                    <a:p>
                      <a:r>
                        <a:rPr lang="en-AU" dirty="0" smtClean="0"/>
                        <a:t>Medium wool merino</a:t>
                      </a:r>
                      <a:endParaRPr lang="en-AU" dirty="0"/>
                    </a:p>
                  </a:txBody>
                  <a:tcPr/>
                </a:tc>
                <a:tc>
                  <a:txBody>
                    <a:bodyPr/>
                    <a:lstStyle/>
                    <a:p>
                      <a:r>
                        <a:rPr lang="en-AU" dirty="0" smtClean="0"/>
                        <a:t>Experimental</a:t>
                      </a:r>
                    </a:p>
                    <a:p>
                      <a:r>
                        <a:rPr lang="en-AU" dirty="0" smtClean="0"/>
                        <a:t>Control</a:t>
                      </a:r>
                      <a:endParaRPr lang="en-AU" dirty="0"/>
                    </a:p>
                  </a:txBody>
                  <a:tcPr/>
                </a:tc>
                <a:tc>
                  <a:txBody>
                    <a:bodyPr/>
                    <a:lstStyle/>
                    <a:p>
                      <a:r>
                        <a:rPr lang="en-AU" dirty="0" smtClean="0"/>
                        <a:t>5.0</a:t>
                      </a:r>
                    </a:p>
                    <a:p>
                      <a:r>
                        <a:rPr lang="en-AU" dirty="0" smtClean="0"/>
                        <a:t>4.7</a:t>
                      </a:r>
                      <a:endParaRPr lang="en-AU" dirty="0"/>
                    </a:p>
                  </a:txBody>
                  <a:tcPr/>
                </a:tc>
                <a:tc>
                  <a:txBody>
                    <a:bodyPr/>
                    <a:lstStyle/>
                    <a:p>
                      <a:r>
                        <a:rPr lang="en-AU" dirty="0" smtClean="0"/>
                        <a:t>19.3</a:t>
                      </a:r>
                    </a:p>
                    <a:p>
                      <a:r>
                        <a:rPr lang="en-AU" dirty="0" smtClean="0"/>
                        <a:t>20.8</a:t>
                      </a:r>
                      <a:endParaRPr lang="en-AU" dirty="0"/>
                    </a:p>
                  </a:txBody>
                  <a:tcPr/>
                </a:tc>
              </a:tr>
            </a:tbl>
          </a:graphicData>
        </a:graphic>
      </p:graphicFrame>
    </p:spTree>
    <p:extLst>
      <p:ext uri="{BB962C8B-B14F-4D97-AF65-F5344CB8AC3E}">
        <p14:creationId xmlns:p14="http://schemas.microsoft.com/office/powerpoint/2010/main" val="21919222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Selective breeding: Australian Cattle</a:t>
            </a:r>
            <a:endParaRPr lang="en-AU" dirty="0"/>
          </a:p>
        </p:txBody>
      </p:sp>
      <p:sp>
        <p:nvSpPr>
          <p:cNvPr id="3" name="Content Placeholder 2"/>
          <p:cNvSpPr>
            <a:spLocks noGrp="1"/>
          </p:cNvSpPr>
          <p:nvPr>
            <p:ph idx="1"/>
          </p:nvPr>
        </p:nvSpPr>
        <p:spPr/>
        <p:txBody>
          <a:bodyPr>
            <a:normAutofit fontScale="85000" lnSpcReduction="10000"/>
          </a:bodyPr>
          <a:lstStyle/>
          <a:p>
            <a:r>
              <a:rPr lang="en-AU" dirty="0" smtClean="0"/>
              <a:t>Original cattle brought to Australia were British breeds</a:t>
            </a:r>
          </a:p>
          <a:p>
            <a:pPr lvl="1"/>
            <a:r>
              <a:rPr lang="en-AU" dirty="0" smtClean="0"/>
              <a:t>Suited to temperature regions, not tropics.</a:t>
            </a:r>
          </a:p>
          <a:p>
            <a:r>
              <a:rPr lang="en-AU" dirty="0" smtClean="0"/>
              <a:t>Selective breeding has produced a number of breeds for the tropics</a:t>
            </a:r>
          </a:p>
          <a:p>
            <a:pPr lvl="1"/>
            <a:r>
              <a:rPr lang="en-AU" dirty="0" smtClean="0"/>
              <a:t>Australian Bradford was bred for QLD.</a:t>
            </a:r>
          </a:p>
          <a:p>
            <a:pPr lvl="1"/>
            <a:r>
              <a:rPr lang="en-AU" dirty="0" smtClean="0"/>
              <a:t>Combines features of ‘Brahman’ such as </a:t>
            </a:r>
            <a:r>
              <a:rPr lang="en-AU" dirty="0" err="1" smtClean="0"/>
              <a:t>humb</a:t>
            </a:r>
            <a:r>
              <a:rPr lang="en-AU" dirty="0" smtClean="0"/>
              <a:t>, loose skin, short coat and heat and tick resistance, with features of Hereford such as colour markings.</a:t>
            </a:r>
          </a:p>
          <a:p>
            <a:pPr lvl="1"/>
            <a:r>
              <a:rPr lang="en-AU" dirty="0" smtClean="0"/>
              <a:t>Australian Milking Zebu is a cattle breed from crossing </a:t>
            </a:r>
            <a:r>
              <a:rPr lang="en-AU" dirty="0" err="1" smtClean="0"/>
              <a:t>asian</a:t>
            </a:r>
            <a:r>
              <a:rPr lang="en-AU" dirty="0" smtClean="0"/>
              <a:t> and </a:t>
            </a:r>
            <a:r>
              <a:rPr lang="en-AU" dirty="0" err="1" smtClean="0"/>
              <a:t>european</a:t>
            </a:r>
            <a:r>
              <a:rPr lang="en-AU" dirty="0" smtClean="0"/>
              <a:t> dairy cattle</a:t>
            </a:r>
          </a:p>
          <a:p>
            <a:pPr lvl="2"/>
            <a:r>
              <a:rPr lang="en-AU" dirty="0" smtClean="0"/>
              <a:t>Reliable milk producer, heat resistant as it is able to sweat and is loose skin makes it resistant to ticks.</a:t>
            </a:r>
          </a:p>
          <a:p>
            <a:pPr lvl="1"/>
            <a:endParaRPr lang="en-AU" dirty="0"/>
          </a:p>
        </p:txBody>
      </p:sp>
    </p:spTree>
    <p:extLst>
      <p:ext uri="{BB962C8B-B14F-4D97-AF65-F5344CB8AC3E}">
        <p14:creationId xmlns:p14="http://schemas.microsoft.com/office/powerpoint/2010/main" val="9796525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Artificial </a:t>
            </a:r>
            <a:r>
              <a:rPr lang="en-AU" dirty="0" err="1" smtClean="0"/>
              <a:t>vs</a:t>
            </a:r>
            <a:r>
              <a:rPr lang="en-AU" dirty="0" smtClean="0"/>
              <a:t> Natural</a:t>
            </a:r>
            <a:endParaRPr lang="en-AU" dirty="0"/>
          </a:p>
        </p:txBody>
      </p:sp>
      <p:sp>
        <p:nvSpPr>
          <p:cNvPr id="3" name="Content Placeholder 2"/>
          <p:cNvSpPr>
            <a:spLocks noGrp="1"/>
          </p:cNvSpPr>
          <p:nvPr>
            <p:ph idx="1"/>
          </p:nvPr>
        </p:nvSpPr>
        <p:spPr>
          <a:xfrm>
            <a:off x="457200" y="1844824"/>
            <a:ext cx="8229600" cy="5472608"/>
          </a:xfrm>
        </p:spPr>
        <p:txBody>
          <a:bodyPr>
            <a:normAutofit fontScale="70000" lnSpcReduction="20000"/>
          </a:bodyPr>
          <a:lstStyle/>
          <a:p>
            <a:r>
              <a:rPr lang="en-AU" dirty="0" smtClean="0"/>
              <a:t>Artificial selection occurs when breeders and farmers favour particular inherited features in their show animals and livestock because of their economic value or aesthetic appeal and use selective breeding to increase their frequency.</a:t>
            </a:r>
          </a:p>
          <a:p>
            <a:r>
              <a:rPr lang="en-AU" dirty="0" smtClean="0"/>
              <a:t>Natural selection favours only those inherited features that enhance survival and reproduction in the wild.</a:t>
            </a:r>
          </a:p>
          <a:p>
            <a:r>
              <a:rPr lang="en-AU" dirty="0" smtClean="0"/>
              <a:t>Traits seen as favourable by breeders may be selected against in the wild</a:t>
            </a:r>
          </a:p>
          <a:p>
            <a:pPr lvl="1"/>
            <a:r>
              <a:rPr lang="en-AU" dirty="0" err="1" smtClean="0"/>
              <a:t>Artifical</a:t>
            </a:r>
            <a:r>
              <a:rPr lang="en-AU" dirty="0" smtClean="0"/>
              <a:t> selection of fowl over many generation has resulted in chickens laying 200 eggs a year rather than 12 eggs a year in nature</a:t>
            </a:r>
          </a:p>
          <a:p>
            <a:pPr lvl="1"/>
            <a:r>
              <a:rPr lang="en-AU" dirty="0" smtClean="0"/>
              <a:t>Hairless cats and dogs</a:t>
            </a:r>
          </a:p>
          <a:p>
            <a:pPr lvl="1"/>
            <a:r>
              <a:rPr lang="en-AU" dirty="0" smtClean="0"/>
              <a:t>English bulldogs with short noses (and breathing difficulties!</a:t>
            </a:r>
          </a:p>
          <a:p>
            <a:r>
              <a:rPr lang="en-AU" dirty="0" smtClean="0"/>
              <a:t>These features are only maintained in the gene pool of the populations through human intervention using selective breeding.</a:t>
            </a:r>
          </a:p>
        </p:txBody>
      </p:sp>
    </p:spTree>
    <p:extLst>
      <p:ext uri="{BB962C8B-B14F-4D97-AF65-F5344CB8AC3E}">
        <p14:creationId xmlns:p14="http://schemas.microsoft.com/office/powerpoint/2010/main" val="3108720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Technologies in Selective breeding</a:t>
            </a:r>
            <a:endParaRPr lang="en-AU" dirty="0"/>
          </a:p>
        </p:txBody>
      </p:sp>
      <p:sp>
        <p:nvSpPr>
          <p:cNvPr id="3" name="Content Placeholder 2"/>
          <p:cNvSpPr>
            <a:spLocks noGrp="1"/>
          </p:cNvSpPr>
          <p:nvPr>
            <p:ph idx="1"/>
          </p:nvPr>
        </p:nvSpPr>
        <p:spPr>
          <a:xfrm>
            <a:off x="457200" y="1600200"/>
            <a:ext cx="8229600" cy="5069160"/>
          </a:xfrm>
        </p:spPr>
        <p:txBody>
          <a:bodyPr>
            <a:normAutofit lnSpcReduction="10000"/>
          </a:bodyPr>
          <a:lstStyle/>
          <a:p>
            <a:r>
              <a:rPr lang="en-AU" dirty="0" smtClean="0"/>
              <a:t>Artificial Insemination</a:t>
            </a:r>
          </a:p>
          <a:p>
            <a:pPr lvl="1"/>
            <a:r>
              <a:rPr lang="en-AU" dirty="0" smtClean="0"/>
              <a:t>Semen collected from a selected stud animal and introduce artificially into reproductive tract of females. </a:t>
            </a:r>
          </a:p>
          <a:p>
            <a:pPr lvl="2"/>
            <a:r>
              <a:rPr lang="en-AU" dirty="0" smtClean="0"/>
              <a:t>Increases number of offspring that one stud animal could produce </a:t>
            </a:r>
          </a:p>
          <a:p>
            <a:pPr lvl="2"/>
            <a:r>
              <a:rPr lang="en-AU" dirty="0" smtClean="0"/>
              <a:t>1 ejaculate could inseminate 10 cows = 10 babies</a:t>
            </a:r>
          </a:p>
          <a:p>
            <a:pPr marL="914400" lvl="2" indent="0">
              <a:buNone/>
            </a:pPr>
            <a:r>
              <a:rPr lang="en-AU" dirty="0"/>
              <a:t> </a:t>
            </a:r>
            <a:r>
              <a:rPr lang="en-AU" dirty="0" smtClean="0"/>
              <a:t>instead of naturally 1 ejaculate=1 baby</a:t>
            </a:r>
          </a:p>
          <a:p>
            <a:pPr lvl="1"/>
            <a:r>
              <a:rPr lang="en-AU" dirty="0" smtClean="0"/>
              <a:t>Semen can be frozen and thawed for use</a:t>
            </a:r>
          </a:p>
          <a:p>
            <a:pPr lvl="2"/>
            <a:r>
              <a:rPr lang="en-AU" dirty="0" smtClean="0"/>
              <a:t>It can be transported over long distances</a:t>
            </a:r>
          </a:p>
          <a:p>
            <a:pPr lvl="2"/>
            <a:r>
              <a:rPr lang="en-AU" dirty="0" smtClean="0"/>
              <a:t>It can be used after male has died.</a:t>
            </a:r>
          </a:p>
          <a:p>
            <a:pPr lvl="1"/>
            <a:r>
              <a:rPr lang="en-AU" dirty="0" smtClean="0"/>
              <a:t>This significantly limits gene pool.</a:t>
            </a:r>
          </a:p>
          <a:p>
            <a:pPr lvl="2"/>
            <a:endParaRPr lang="en-AU" dirty="0" smtClean="0"/>
          </a:p>
          <a:p>
            <a:pPr lvl="2"/>
            <a:endParaRPr lang="en-AU" dirty="0" smtClean="0"/>
          </a:p>
          <a:p>
            <a:endParaRPr lang="en-AU" dirty="0"/>
          </a:p>
        </p:txBody>
      </p:sp>
    </p:spTree>
    <p:extLst>
      <p:ext uri="{BB962C8B-B14F-4D97-AF65-F5344CB8AC3E}">
        <p14:creationId xmlns:p14="http://schemas.microsoft.com/office/powerpoint/2010/main" val="32551451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r>
              <a:rPr lang="en-AU" dirty="0" smtClean="0"/>
              <a:t>Artificial pollination in plants</a:t>
            </a:r>
          </a:p>
          <a:p>
            <a:pPr lvl="1"/>
            <a:r>
              <a:rPr lang="en-AU" dirty="0" smtClean="0"/>
              <a:t>Unripe stamens from plant to be fertilised are removed</a:t>
            </a:r>
          </a:p>
          <a:p>
            <a:pPr lvl="1"/>
            <a:r>
              <a:rPr lang="en-AU" dirty="0" smtClean="0"/>
              <a:t>Stigma of selected female plant are protected from any ‘stray’ pollen</a:t>
            </a:r>
          </a:p>
          <a:p>
            <a:pPr lvl="1"/>
            <a:r>
              <a:rPr lang="en-AU" dirty="0" smtClean="0"/>
              <a:t>Selected pollen is collected for </a:t>
            </a:r>
            <a:r>
              <a:rPr lang="en-AU" dirty="0" err="1" smtClean="0"/>
              <a:t>artifical</a:t>
            </a:r>
            <a:r>
              <a:rPr lang="en-AU" dirty="0" smtClean="0"/>
              <a:t> pollination</a:t>
            </a:r>
          </a:p>
          <a:p>
            <a:pPr lvl="1"/>
            <a:r>
              <a:rPr lang="en-AU" dirty="0" smtClean="0"/>
              <a:t>Transfer of donor pollen onto the stigma of the female parent.</a:t>
            </a:r>
          </a:p>
          <a:p>
            <a:r>
              <a:rPr lang="en-AU" dirty="0" smtClean="0"/>
              <a:t>This can result in a new plant species.</a:t>
            </a:r>
          </a:p>
          <a:p>
            <a:pPr lvl="1"/>
            <a:endParaRPr lang="en-AU" dirty="0"/>
          </a:p>
        </p:txBody>
      </p:sp>
    </p:spTree>
    <p:extLst>
      <p:ext uri="{BB962C8B-B14F-4D97-AF65-F5344CB8AC3E}">
        <p14:creationId xmlns:p14="http://schemas.microsoft.com/office/powerpoint/2010/main" val="4285411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73</TotalTime>
  <Words>840</Words>
  <Application>Microsoft Office PowerPoint</Application>
  <PresentationFormat>On-screen Show (4:3)</PresentationFormat>
  <Paragraphs>96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Human Intervention in evolutionary Process</vt:lpstr>
      <vt:lpstr>From the study design</vt:lpstr>
      <vt:lpstr>Selective Breeding</vt:lpstr>
      <vt:lpstr>Selective Breeding:Australian Sheep</vt:lpstr>
      <vt:lpstr>Selective breeding: Australian Sheep</vt:lpstr>
      <vt:lpstr>Selective breeding: Australian Cattle</vt:lpstr>
      <vt:lpstr>Artificial vs Natural</vt:lpstr>
      <vt:lpstr>Technologies in Selective breeding</vt:lpstr>
      <vt:lpstr>PowerPoint Presentation</vt:lpstr>
      <vt:lpstr>Impact of selective breeding</vt:lpstr>
      <vt:lpstr>Impact of selective breeding</vt:lpstr>
      <vt:lpstr>Gene technologies as a way of Human intervention in evolutionary processes</vt:lpstr>
      <vt:lpstr>Cloning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Human Intervention in evolutionary Process</dc:title>
  <dc:creator>Setup</dc:creator>
  <cp:lastModifiedBy>Setup</cp:lastModifiedBy>
  <cp:revision>9</cp:revision>
  <dcterms:created xsi:type="dcterms:W3CDTF">2013-09-16T10:29:43Z</dcterms:created>
  <dcterms:modified xsi:type="dcterms:W3CDTF">2013-09-16T20:34:46Z</dcterms:modified>
</cp:coreProperties>
</file>