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E3004-A5CC-2D4A-B32A-CBD08A88EBD4}" type="datetimeFigureOut">
              <a:rPr lang="en-US" smtClean="0"/>
              <a:t>10/08/16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77BF-C6CC-2040-915D-79E06F3B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5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9BD3-DB0C-7A44-A238-9498C230055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89AD-FDA4-8346-ABEB-03EC50D4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u="sng"/>
              <a:t>Pedigrees</a:t>
            </a:r>
            <a:r>
              <a:rPr lang="en-US" sz="3500"/>
              <a:t>: a chart which can show trait inheritance through several generations</a:t>
            </a:r>
          </a:p>
        </p:txBody>
      </p:sp>
      <p:pic>
        <p:nvPicPr>
          <p:cNvPr id="149508" name="Picture 4" descr="albinism pedig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0325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209800" y="59578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Albinism</a:t>
            </a:r>
          </a:p>
        </p:txBody>
      </p:sp>
    </p:spTree>
    <p:extLst>
      <p:ext uri="{BB962C8B-B14F-4D97-AF65-F5344CB8AC3E}">
        <p14:creationId xmlns:p14="http://schemas.microsoft.com/office/powerpoint/2010/main" val="363535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on Pedigree Analysis – answer the question and explain why.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44532"/>
              </p:ext>
            </p:extLst>
          </p:nvPr>
        </p:nvGraphicFramePr>
        <p:xfrm>
          <a:off x="171816" y="1898299"/>
          <a:ext cx="8972184" cy="296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261100" imgH="2070100" progId="Word.Document.12">
                  <p:embed/>
                </p:oleObj>
              </mc:Choice>
              <mc:Fallback>
                <p:oleObj name="Document" r:id="rId3" imgW="62611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816" y="1898299"/>
                        <a:ext cx="8972184" cy="296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3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419676"/>
              </p:ext>
            </p:extLst>
          </p:nvPr>
        </p:nvGraphicFramePr>
        <p:xfrm>
          <a:off x="926843" y="3701"/>
          <a:ext cx="7174457" cy="685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6261100" imgH="5981700" progId="Word.Document.12">
                  <p:embed/>
                </p:oleObj>
              </mc:Choice>
              <mc:Fallback>
                <p:oleObj name="Document" r:id="rId3" imgW="6261100" imgH="598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843" y="3701"/>
                        <a:ext cx="7174457" cy="6854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2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04950"/>
              </p:ext>
            </p:extLst>
          </p:nvPr>
        </p:nvGraphicFramePr>
        <p:xfrm>
          <a:off x="109808" y="240331"/>
          <a:ext cx="9034192" cy="298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6261100" imgH="2070100" progId="Word.Document.12">
                  <p:embed/>
                </p:oleObj>
              </mc:Choice>
              <mc:Fallback>
                <p:oleObj name="Document" r:id="rId3" imgW="62611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08" y="240331"/>
                        <a:ext cx="9034192" cy="298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54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89676"/>
              </p:ext>
            </p:extLst>
          </p:nvPr>
        </p:nvGraphicFramePr>
        <p:xfrm>
          <a:off x="0" y="-1"/>
          <a:ext cx="8924146" cy="109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5880100" imgH="723900" progId="Word.Document.12">
                  <p:embed/>
                </p:oleObj>
              </mc:Choice>
              <mc:Fallback>
                <p:oleObj name="Document" r:id="rId3" imgW="5880100" imgH="72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8924146" cy="1098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37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7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300"/>
            <a:ext cx="4333153" cy="1691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594" y="1600200"/>
            <a:ext cx="4338405" cy="1730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78" y="4240525"/>
            <a:ext cx="4125346" cy="1561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149" y="4240525"/>
            <a:ext cx="4097851" cy="15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295400" y="2057400"/>
            <a:ext cx="1905000" cy="17526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Oval 4"/>
          <p:cNvSpPr>
            <a:spLocks noChangeArrowheads="1"/>
          </p:cNvSpPr>
          <p:nvPr/>
        </p:nvSpPr>
        <p:spPr bwMode="auto">
          <a:xfrm>
            <a:off x="5105400" y="1905000"/>
            <a:ext cx="2133600" cy="20574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1981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latin typeface="Times New Roman" charset="0"/>
              </a:rPr>
              <a:t>Male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257800" y="4267200"/>
            <a:ext cx="1981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latin typeface="Times New Roman" charset="0"/>
              </a:rPr>
              <a:t>Female</a:t>
            </a:r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3200400" y="2895600"/>
            <a:ext cx="1905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3352800" y="3276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charset="0"/>
              </a:rPr>
              <a:t>mating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6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/>
      <p:bldP spid="151557" grpId="0" autoUpdateAnimBg="0"/>
      <p:bldP spid="151558" grpId="0" autoUpdateAnimBg="0"/>
      <p:bldP spid="151559" grpId="0" animBg="1"/>
      <p:bldP spid="15156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symbols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819400" y="1905000"/>
            <a:ext cx="914400" cy="838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4876800" y="18288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3733800" y="22860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>
            <a:off x="4267200" y="2286000"/>
            <a:ext cx="0" cy="1752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4572000" y="3657600"/>
            <a:ext cx="3810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>
                <a:latin typeface="Times New Roman" charset="0"/>
              </a:rPr>
              <a:t>She gave birth</a:t>
            </a:r>
            <a:r>
              <a:rPr lang="en-US" sz="3500" dirty="0" smtClean="0">
                <a:latin typeface="Times New Roman" charset="0"/>
              </a:rPr>
              <a:t>!</a:t>
            </a:r>
            <a:endParaRPr lang="en-US" sz="35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0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  <p:bldP spid="1525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more symbols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819400" y="1905000"/>
            <a:ext cx="914400" cy="838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4876800" y="18288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3733800" y="22860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4267200" y="2286000"/>
            <a:ext cx="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1981200" y="4038600"/>
            <a:ext cx="5257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1981200" y="4038600"/>
            <a:ext cx="0" cy="990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3733800" y="4038600"/>
            <a:ext cx="0" cy="990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7239000" y="4038600"/>
            <a:ext cx="0" cy="990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1524000" y="5029200"/>
            <a:ext cx="914400" cy="9144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Oval 12"/>
          <p:cNvSpPr>
            <a:spLocks noChangeArrowheads="1"/>
          </p:cNvSpPr>
          <p:nvPr/>
        </p:nvSpPr>
        <p:spPr bwMode="auto">
          <a:xfrm>
            <a:off x="3276600" y="5029200"/>
            <a:ext cx="990600" cy="990600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Oval 13"/>
          <p:cNvSpPr>
            <a:spLocks noChangeArrowheads="1"/>
          </p:cNvSpPr>
          <p:nvPr/>
        </p:nvSpPr>
        <p:spPr bwMode="auto">
          <a:xfrm>
            <a:off x="6781800" y="5029200"/>
            <a:ext cx="990600" cy="990600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>
            <a:off x="5562600" y="4038600"/>
            <a:ext cx="0" cy="990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5105400" y="5029200"/>
            <a:ext cx="914400" cy="9144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4343400" y="3352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charset="0"/>
              </a:rPr>
              <a:t>… </a:t>
            </a:r>
            <a:r>
              <a:rPr lang="en-US" sz="2400" b="1" dirty="0" smtClean="0">
                <a:latin typeface="Times New Roman" charset="0"/>
              </a:rPr>
              <a:t>4 children!</a:t>
            </a:r>
            <a:endParaRPr lang="en-US" sz="24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  <p:bldP spid="153607" grpId="0" animBg="1"/>
      <p:bldP spid="153608" grpId="0" animBg="1"/>
      <p:bldP spid="153609" grpId="0" animBg="1"/>
      <p:bldP spid="153610" grpId="0" animBg="1"/>
      <p:bldP spid="153611" grpId="0" animBg="1"/>
      <p:bldP spid="153612" grpId="0" animBg="1"/>
      <p:bldP spid="153613" grpId="0" animBg="1"/>
      <p:bldP spid="153614" grpId="0" animBg="1"/>
      <p:bldP spid="153615" grpId="0" animBg="1"/>
      <p:bldP spid="1536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more symbols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80" y="154143"/>
            <a:ext cx="5011822" cy="66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Albinism – recessive disorder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819400" y="1905000"/>
            <a:ext cx="914400" cy="83820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4876800" y="18288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3733800" y="22860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4267200" y="2286000"/>
            <a:ext cx="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1981200" y="4038600"/>
            <a:ext cx="5257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19812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37338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72390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1524000" y="5029200"/>
            <a:ext cx="914400" cy="91440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3276600" y="5029200"/>
            <a:ext cx="990600" cy="99060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6781800" y="50292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55626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5105400" y="5029200"/>
            <a:ext cx="914400" cy="914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1447800" y="1905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6248400" y="1905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14478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dirty="0" err="1" smtClean="0">
                <a:latin typeface="Times New Roman" charset="0"/>
              </a:rPr>
              <a:t>a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32766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51054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67818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5" name="Chord 4"/>
          <p:cNvSpPr/>
          <p:nvPr/>
        </p:nvSpPr>
        <p:spPr>
          <a:xfrm rot="3954881">
            <a:off x="4905441" y="1845714"/>
            <a:ext cx="854928" cy="880571"/>
          </a:xfrm>
          <a:prstGeom prst="chord">
            <a:avLst>
              <a:gd name="adj1" fmla="val 681857"/>
              <a:gd name="adj2" fmla="val 126487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3954881">
            <a:off x="6811195" y="5009587"/>
            <a:ext cx="854928" cy="880571"/>
          </a:xfrm>
          <a:prstGeom prst="chord">
            <a:avLst>
              <a:gd name="adj1" fmla="val 681857"/>
              <a:gd name="adj2" fmla="val 126487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5029201"/>
            <a:ext cx="457200" cy="914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9" grpId="0" autoUpdateAnimBg="0"/>
      <p:bldP spid="155670" grpId="0" autoUpdateAnimBg="0"/>
      <p:bldP spid="155671" grpId="0" autoUpdateAnimBg="0"/>
      <p:bldP spid="1556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Deafness – dominant disorder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2819400" y="1905000"/>
            <a:ext cx="914400" cy="838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4876800" y="1828800"/>
            <a:ext cx="990600" cy="9906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3733800" y="22860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>
            <a:off x="4267200" y="2286000"/>
            <a:ext cx="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1981200" y="4038600"/>
            <a:ext cx="5257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19812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37338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72390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1524000" y="5029200"/>
            <a:ext cx="914400" cy="9144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3276600" y="5029200"/>
            <a:ext cx="990600" cy="9906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6781800" y="5029200"/>
            <a:ext cx="990600" cy="9906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55626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5105400" y="5029200"/>
            <a:ext cx="914400" cy="9144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59436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 or AA?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14478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51054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67818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1219200" y="190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aa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5867400" y="2590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charset="0"/>
              </a:rPr>
              <a:t>Mother must be AA.</a:t>
            </a:r>
          </a:p>
        </p:txBody>
      </p:sp>
    </p:spTree>
    <p:extLst>
      <p:ext uri="{BB962C8B-B14F-4D97-AF65-F5344CB8AC3E}">
        <p14:creationId xmlns:p14="http://schemas.microsoft.com/office/powerpoint/2010/main" val="393896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9" grpId="0" autoUpdateAnimBg="0"/>
      <p:bldP spid="156690" grpId="0" autoUpdateAnimBg="0"/>
      <p:bldP spid="156691" grpId="0" autoUpdateAnimBg="0"/>
      <p:bldP spid="156692" grpId="0" autoUpdateAnimBg="0"/>
      <p:bldP spid="1566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Colored blindness – Sex linked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819400" y="1905000"/>
            <a:ext cx="914400" cy="8382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4876800" y="18288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3733800" y="22860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4267200" y="2286000"/>
            <a:ext cx="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1981200" y="4038600"/>
            <a:ext cx="5257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19812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37338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72390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524000" y="5029200"/>
            <a:ext cx="914400" cy="9144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3276600" y="50292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Oval 13"/>
          <p:cNvSpPr>
            <a:spLocks noChangeArrowheads="1"/>
          </p:cNvSpPr>
          <p:nvPr/>
        </p:nvSpPr>
        <p:spPr bwMode="auto">
          <a:xfrm>
            <a:off x="6781800" y="5029200"/>
            <a:ext cx="990600" cy="9906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55626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5105400" y="5029200"/>
            <a:ext cx="914400" cy="914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60960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endParaRPr lang="en-US" sz="2400">
              <a:latin typeface="Times New Roman" charset="0"/>
            </a:endParaRP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16764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5814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endParaRPr lang="en-US" sz="2400">
              <a:latin typeface="Times New Roman" charset="0"/>
            </a:endParaRP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52578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70866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endParaRPr lang="en-US" sz="2400">
              <a:latin typeface="Times New Roman" charset="0"/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1219200" y="190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X</a:t>
            </a:r>
            <a:r>
              <a:rPr lang="en-US" sz="2400" baseline="30000">
                <a:latin typeface="Times New Roman" charset="0"/>
              </a:rPr>
              <a:t>c</a:t>
            </a:r>
            <a:r>
              <a:rPr lang="en-US" sz="2400">
                <a:latin typeface="Times New Roman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2301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3" grpId="0" autoUpdateAnimBg="0"/>
      <p:bldP spid="157714" grpId="0" autoUpdateAnimBg="0"/>
      <p:bldP spid="157715" grpId="0" autoUpdateAnimBg="0"/>
      <p:bldP spid="1577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Pedigree of </a:t>
            </a:r>
            <a:r>
              <a:rPr lang="en-US" sz="4200" dirty="0" smtClean="0"/>
              <a:t>Lewis </a:t>
            </a:r>
            <a:r>
              <a:rPr lang="en-US" sz="4200" dirty="0"/>
              <a:t>family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352800" y="1981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267200" y="190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7338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9624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1219200" y="2819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12192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30480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62484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990600" y="3276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4" name="Oval 14"/>
          <p:cNvSpPr>
            <a:spLocks noChangeArrowheads="1"/>
          </p:cNvSpPr>
          <p:nvPr/>
        </p:nvSpPr>
        <p:spPr bwMode="auto">
          <a:xfrm>
            <a:off x="2819400" y="3276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6" name="Oval 16"/>
          <p:cNvSpPr>
            <a:spLocks noChangeArrowheads="1"/>
          </p:cNvSpPr>
          <p:nvPr/>
        </p:nvSpPr>
        <p:spPr bwMode="auto">
          <a:xfrm>
            <a:off x="6019800" y="3276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32766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13716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40" name="Oval 20"/>
          <p:cNvSpPr>
            <a:spLocks noChangeArrowheads="1"/>
          </p:cNvSpPr>
          <p:nvPr/>
        </p:nvSpPr>
        <p:spPr bwMode="auto">
          <a:xfrm>
            <a:off x="1828800" y="3200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3733800" y="3276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8" name="Line 28"/>
          <p:cNvSpPr>
            <a:spLocks noChangeShapeType="1"/>
          </p:cNvSpPr>
          <p:nvPr/>
        </p:nvSpPr>
        <p:spPr bwMode="auto">
          <a:xfrm>
            <a:off x="16002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 flipV="1">
            <a:off x="11430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0" name="Line 30"/>
          <p:cNvSpPr>
            <a:spLocks noChangeShapeType="1"/>
          </p:cNvSpPr>
          <p:nvPr/>
        </p:nvSpPr>
        <p:spPr bwMode="auto">
          <a:xfrm>
            <a:off x="1143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1" name="Line 31"/>
          <p:cNvSpPr>
            <a:spLocks noChangeShapeType="1"/>
          </p:cNvSpPr>
          <p:nvPr/>
        </p:nvSpPr>
        <p:spPr bwMode="auto">
          <a:xfrm>
            <a:off x="1849933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>
            <a:off x="35052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32766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>
            <a:off x="32766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37338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3048000" y="4343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Rectangle 38"/>
          <p:cNvSpPr>
            <a:spLocks noChangeArrowheads="1"/>
          </p:cNvSpPr>
          <p:nvPr/>
        </p:nvSpPr>
        <p:spPr bwMode="auto">
          <a:xfrm>
            <a:off x="3581400" y="4343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2" name="Line 52"/>
          <p:cNvSpPr>
            <a:spLocks noChangeShapeType="1"/>
          </p:cNvSpPr>
          <p:nvPr/>
        </p:nvSpPr>
        <p:spPr bwMode="auto">
          <a:xfrm flipH="1">
            <a:off x="6019800" y="3160916"/>
            <a:ext cx="457200" cy="72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8781" name="Rectangle 61"/>
          <p:cNvSpPr>
            <a:spLocks noChangeArrowheads="1"/>
          </p:cNvSpPr>
          <p:nvPr/>
        </p:nvSpPr>
        <p:spPr bwMode="auto">
          <a:xfrm>
            <a:off x="990600" y="53340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82" name="Rectangle 62"/>
          <p:cNvSpPr>
            <a:spLocks noChangeArrowheads="1"/>
          </p:cNvSpPr>
          <p:nvPr/>
        </p:nvSpPr>
        <p:spPr bwMode="auto">
          <a:xfrm>
            <a:off x="1714500" y="5334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86" name="Text Box 66"/>
          <p:cNvSpPr txBox="1">
            <a:spLocks noChangeArrowheads="1"/>
          </p:cNvSpPr>
          <p:nvPr/>
        </p:nvSpPr>
        <p:spPr bwMode="auto">
          <a:xfrm>
            <a:off x="5334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Me!</a:t>
            </a:r>
          </a:p>
        </p:txBody>
      </p:sp>
    </p:spTree>
    <p:extLst>
      <p:ext uri="{BB962C8B-B14F-4D97-AF65-F5344CB8AC3E}">
        <p14:creationId xmlns:p14="http://schemas.microsoft.com/office/powerpoint/2010/main" val="15042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30349</TotalTime>
  <Words>90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Word Document</vt:lpstr>
      <vt:lpstr>Pedigrees: a chart which can show trait inheritance through several generations</vt:lpstr>
      <vt:lpstr>Symbols</vt:lpstr>
      <vt:lpstr>More symbols</vt:lpstr>
      <vt:lpstr>Even more symbols</vt:lpstr>
      <vt:lpstr>Still more symbols</vt:lpstr>
      <vt:lpstr>Albinism – recessive disorder</vt:lpstr>
      <vt:lpstr>Deafness – dominant disorder</vt:lpstr>
      <vt:lpstr>Colored blindness – Sex linked</vt:lpstr>
      <vt:lpstr>Pedigree of Lewis family</vt:lpstr>
      <vt:lpstr>Questions on Pedigree Analysis – answer the question and explain why.</vt:lpstr>
      <vt:lpstr>PowerPoint Presentation</vt:lpstr>
      <vt:lpstr>PowerPoint Presentation</vt:lpstr>
      <vt:lpstr>PowerPoint Presentation</vt:lpstr>
      <vt:lpstr>PowerPoint Presentation</vt:lpstr>
    </vt:vector>
  </TitlesOfParts>
  <Company>Lara S.C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Department</dc:creator>
  <cp:lastModifiedBy>ICT Department</cp:lastModifiedBy>
  <cp:revision>10</cp:revision>
  <cp:lastPrinted>2016-08-10T00:08:00Z</cp:lastPrinted>
  <dcterms:created xsi:type="dcterms:W3CDTF">2016-07-19T23:56:59Z</dcterms:created>
  <dcterms:modified xsi:type="dcterms:W3CDTF">2016-08-10T01:49:34Z</dcterms:modified>
</cp:coreProperties>
</file>