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2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05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7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404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02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66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785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24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46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465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9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7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C221-E33D-4654-B0A5-17A21254E852}" type="datetimeFigureOut">
              <a:rPr lang="en-AU" smtClean="0"/>
              <a:t>20/04/16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4D26-2DE6-4AEF-B339-D691FEEC7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67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Excretory System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08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role of the excretory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22859" cy="1199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The </a:t>
            </a:r>
            <a:r>
              <a:rPr lang="en-AU" dirty="0"/>
              <a:t>excretory system is a system </a:t>
            </a:r>
            <a:r>
              <a:rPr lang="en-AU" dirty="0" smtClean="0"/>
              <a:t>of organs that is responsible for removing waste products from the body. The accumulation of waste products can be dangerous and must be removed the body.  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593619"/>
              </p:ext>
            </p:extLst>
          </p:nvPr>
        </p:nvGraphicFramePr>
        <p:xfrm>
          <a:off x="1416421" y="3160525"/>
          <a:ext cx="9400797" cy="2778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599"/>
                <a:gridCol w="3133599"/>
                <a:gridCol w="3133599"/>
              </a:tblGrid>
              <a:tr h="428911"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Body System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Main Organs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Waste Products</a:t>
                      </a:r>
                      <a:r>
                        <a:rPr lang="en-AU" sz="2100" baseline="0" dirty="0" smtClean="0"/>
                        <a:t> Removed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</a:tr>
              <a:tr h="428911"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Urinary System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Kidneys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Urea, uric</a:t>
                      </a:r>
                      <a:r>
                        <a:rPr lang="en-AU" sz="2100" baseline="0" dirty="0" smtClean="0"/>
                        <a:t> acid and water.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</a:tr>
              <a:tr h="428911"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Respiratory</a:t>
                      </a:r>
                      <a:r>
                        <a:rPr lang="en-AU" sz="2100" baseline="0" dirty="0" smtClean="0"/>
                        <a:t> System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Lungs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Water</a:t>
                      </a:r>
                      <a:r>
                        <a:rPr lang="en-AU" sz="2100" baseline="0" dirty="0" smtClean="0"/>
                        <a:t> vapour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</a:tr>
              <a:tr h="428911"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Digestive System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Stomach,</a:t>
                      </a:r>
                      <a:r>
                        <a:rPr lang="en-AU" sz="2100" baseline="0" dirty="0" smtClean="0"/>
                        <a:t> small and large intestines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Faeces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</a:tr>
              <a:tr h="428911"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-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Skin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  <a:tc>
                  <a:txBody>
                    <a:bodyPr/>
                    <a:lstStyle/>
                    <a:p>
                      <a:r>
                        <a:rPr lang="en-AU" sz="2100" dirty="0" smtClean="0"/>
                        <a:t>Salts, water small amounts of urea</a:t>
                      </a:r>
                      <a:endParaRPr lang="en-AU" sz="2100" dirty="0"/>
                    </a:p>
                  </a:txBody>
                  <a:tcPr marL="105759" marR="105759" marT="52879" marB="52879"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10800000">
            <a:off x="10884454" y="3630706"/>
            <a:ext cx="1114803" cy="28238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198524" y="3630706"/>
            <a:ext cx="1114803" cy="28238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77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Urinary System: Main Organs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1847" cy="435133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Kidneys</a:t>
            </a:r>
            <a:r>
              <a:rPr lang="en-AU" sz="2400" dirty="0" smtClean="0"/>
              <a:t>- Blood is filtered in the kidneys by filtering units (nephrons). </a:t>
            </a:r>
          </a:p>
          <a:p>
            <a:r>
              <a:rPr lang="en-AU" sz="2400" b="1" dirty="0" smtClean="0"/>
              <a:t>Nephrons</a:t>
            </a:r>
            <a:r>
              <a:rPr lang="en-AU" sz="2400" dirty="0" smtClean="0"/>
              <a:t>- Filter impurities out of the blood (urea, mineral salts and other toxins), leaving the necessary substances to return into the blood stream (water, glucose and any other nutrients.)</a:t>
            </a:r>
          </a:p>
          <a:p>
            <a:r>
              <a:rPr lang="en-AU" sz="2400" b="1" dirty="0" smtClean="0"/>
              <a:t>Ureters</a:t>
            </a:r>
            <a:r>
              <a:rPr lang="en-AU" sz="2400" dirty="0" smtClean="0"/>
              <a:t>- </a:t>
            </a:r>
            <a:r>
              <a:rPr lang="en-AU" sz="2400" dirty="0"/>
              <a:t>Tube that carries urine from a kidney to the urinary </a:t>
            </a:r>
            <a:r>
              <a:rPr lang="en-AU" sz="2400" dirty="0" smtClean="0"/>
              <a:t>bladder</a:t>
            </a:r>
          </a:p>
          <a:p>
            <a:r>
              <a:rPr lang="en-AU" sz="2400" b="1" dirty="0" smtClean="0"/>
              <a:t>Urinary Bladder</a:t>
            </a:r>
            <a:r>
              <a:rPr lang="en-AU" sz="2400" dirty="0" smtClean="0"/>
              <a:t>- The duct that leads from the urinary bladder to outside of the body. 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 descr="http://432826343732327507.weebly.com/uploads/4/6/5/3/46536567/520745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1"/>
          <a:stretch/>
        </p:blipFill>
        <p:spPr bwMode="auto">
          <a:xfrm>
            <a:off x="7319682" y="1690688"/>
            <a:ext cx="4645025" cy="41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59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livescience.com/images/i/000/036/577/original/shutterstock_108605024.jpg?13606089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32" y="0"/>
            <a:ext cx="7724403" cy="68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6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Nephron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1" y="1828800"/>
            <a:ext cx="6265022" cy="4697787"/>
          </a:xfrm>
        </p:spPr>
        <p:txBody>
          <a:bodyPr>
            <a:normAutofit/>
          </a:bodyPr>
          <a:lstStyle/>
          <a:p>
            <a:r>
              <a:rPr lang="en-AU" b="1" dirty="0" smtClean="0"/>
              <a:t>Nephrons</a:t>
            </a:r>
            <a:r>
              <a:rPr lang="en-AU" dirty="0" smtClean="0"/>
              <a:t> are filtering structures in the kidneys</a:t>
            </a:r>
          </a:p>
          <a:p>
            <a:r>
              <a:rPr lang="en-AU" dirty="0"/>
              <a:t>N</a:t>
            </a:r>
            <a:r>
              <a:rPr lang="en-AU" dirty="0" smtClean="0"/>
              <a:t>ephrons </a:t>
            </a:r>
            <a:r>
              <a:rPr lang="en-AU" dirty="0"/>
              <a:t>help: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-Remove </a:t>
            </a:r>
            <a:r>
              <a:rPr lang="en-AU" dirty="0"/>
              <a:t>excess </a:t>
            </a:r>
            <a:r>
              <a:rPr lang="en-AU" dirty="0" smtClean="0"/>
              <a:t>water</a:t>
            </a:r>
            <a:r>
              <a:rPr lang="en-AU" dirty="0"/>
              <a:t> </a:t>
            </a:r>
            <a:r>
              <a:rPr lang="en-AU" dirty="0" smtClean="0"/>
              <a:t>and wastes from </a:t>
            </a:r>
            <a:r>
              <a:rPr lang="en-AU" dirty="0"/>
              <a:t>your </a:t>
            </a:r>
            <a:r>
              <a:rPr lang="en-AU" dirty="0" smtClean="0"/>
              <a:t>blood.</a:t>
            </a:r>
            <a:br>
              <a:rPr lang="en-AU" dirty="0" smtClean="0"/>
            </a:br>
            <a:r>
              <a:rPr lang="en-AU" dirty="0" smtClean="0"/>
              <a:t>-Return </a:t>
            </a:r>
            <a:r>
              <a:rPr lang="en-AU" dirty="0"/>
              <a:t>substances like sodium, potassium or phosphorus </a:t>
            </a:r>
            <a:r>
              <a:rPr lang="en-AU" dirty="0" smtClean="0"/>
              <a:t>to the blood when required.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3074" name="Picture 2" descr="http://4.bp.blogspot.com/_GDsnzBCz3kQ/TPjh-KAVRkI/AAAAAAAAAm4/Sx5HvFA9SNw/s1600/The-Neph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28" y="1330231"/>
            <a:ext cx="3972672" cy="500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18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30" y="163765"/>
            <a:ext cx="10515600" cy="937994"/>
          </a:xfrm>
        </p:spPr>
        <p:txBody>
          <a:bodyPr/>
          <a:lstStyle/>
          <a:p>
            <a:r>
              <a:rPr lang="en-AU" dirty="0" smtClean="0"/>
              <a:t>The Nephron</a:t>
            </a:r>
            <a:endParaRPr lang="en-AU" dirty="0"/>
          </a:p>
        </p:txBody>
      </p:sp>
      <p:pic>
        <p:nvPicPr>
          <p:cNvPr id="4098" name="Picture 2" descr="http://www.med-health.net/images/10437732/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563" y="2286000"/>
            <a:ext cx="6070413" cy="364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69777" y="1101759"/>
            <a:ext cx="381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/>
              <a:t>Glomerulus</a:t>
            </a:r>
            <a:r>
              <a:rPr lang="en-AU" dirty="0" smtClean="0"/>
              <a:t> – small blood vessel that is responsible for filtering the blood. This acts like a sieve to remove waste.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92850" y="3655695"/>
            <a:ext cx="26221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Collecting Duct/Renal Tubule- </a:t>
            </a:r>
            <a:r>
              <a:rPr lang="en-AU" dirty="0" smtClean="0"/>
              <a:t>wastes and recyclables pass through here once filtered from the glomerulus. Urine is passed to the ureters and </a:t>
            </a:r>
            <a:r>
              <a:rPr lang="en-AU" dirty="0"/>
              <a:t>r</a:t>
            </a:r>
            <a:r>
              <a:rPr lang="en-AU" dirty="0" smtClean="0"/>
              <a:t>ecyclables are released back into the blood when required. </a:t>
            </a: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952962"/>
            <a:ext cx="316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Proximal Tubule- </a:t>
            </a:r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curvy first section of the renal </a:t>
            </a:r>
            <a:r>
              <a:rPr lang="en-AU" dirty="0" smtClean="0"/>
              <a:t>tubule. </a:t>
            </a:r>
            <a:r>
              <a:rPr lang="en-AU" dirty="0"/>
              <a:t>The tubule cells that line the proximal convoluted tubule reabsorb much of the water and nutrients initially filtered into the urine.</a:t>
            </a:r>
          </a:p>
          <a:p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5322284"/>
            <a:ext cx="3617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Loop of Henle- </a:t>
            </a:r>
            <a:r>
              <a:rPr lang="en-AU" dirty="0"/>
              <a:t>long, straight, tubular segment connecting the proximal tubule to the distal convoluted tubule and lies parallel to the collecting ducts.</a:t>
            </a:r>
            <a:r>
              <a:rPr lang="en-AU" b="1" dirty="0" smtClean="0"/>
              <a:t> 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79777" y="954316"/>
            <a:ext cx="2442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Bowmans capsule</a:t>
            </a:r>
            <a:r>
              <a:rPr lang="en-AU" dirty="0" smtClean="0"/>
              <a:t>- </a:t>
            </a:r>
            <a:r>
              <a:rPr lang="en-AU" dirty="0"/>
              <a:t>A double-walled, cup-shaped structure </a:t>
            </a:r>
            <a:r>
              <a:rPr lang="en-AU" dirty="0" smtClean="0"/>
              <a:t>that surrounds the</a:t>
            </a:r>
            <a:r>
              <a:rPr lang="en-AU" dirty="0"/>
              <a:t> </a:t>
            </a:r>
            <a:r>
              <a:rPr lang="en-AU" dirty="0" smtClean="0"/>
              <a:t>glomerulus. Made of epithelial tissues.</a:t>
            </a:r>
            <a:endParaRPr lang="en-A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884025" y="1692980"/>
            <a:ext cx="3165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Distal Tubule</a:t>
            </a:r>
            <a:r>
              <a:rPr lang="en-AU" dirty="0" smtClean="0"/>
              <a:t>- </a:t>
            </a:r>
            <a:r>
              <a:rPr lang="en-AU" dirty="0"/>
              <a:t>The distal </a:t>
            </a:r>
            <a:r>
              <a:rPr lang="en-AU" dirty="0" smtClean="0"/>
              <a:t>tubule connects </a:t>
            </a:r>
            <a:r>
              <a:rPr lang="en-AU" dirty="0"/>
              <a:t>the loop of Henle to the collecting duct system that passes urine to the </a:t>
            </a:r>
            <a:r>
              <a:rPr lang="en-AU" dirty="0" smtClean="0"/>
              <a:t>ureters.</a:t>
            </a:r>
            <a:endParaRPr lang="en-A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884025" y="179612"/>
            <a:ext cx="32272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Contains juxtaglomerular cells which are involved </a:t>
            </a:r>
            <a:r>
              <a:rPr lang="en-AU" sz="1600" dirty="0"/>
              <a:t>in the release of renin, a </a:t>
            </a:r>
            <a:r>
              <a:rPr lang="en-AU" sz="1600" dirty="0" smtClean="0"/>
              <a:t>hormone </a:t>
            </a:r>
            <a:r>
              <a:rPr lang="en-AU" sz="1600" dirty="0"/>
              <a:t>involved in the regulation of blood pressure. </a:t>
            </a:r>
          </a:p>
        </p:txBody>
      </p:sp>
      <p:cxnSp>
        <p:nvCxnSpPr>
          <p:cNvPr id="12" name="Elbow Connector 11"/>
          <p:cNvCxnSpPr/>
          <p:nvPr/>
        </p:nvCxnSpPr>
        <p:spPr>
          <a:xfrm flipV="1">
            <a:off x="8198224" y="439140"/>
            <a:ext cx="524435" cy="49145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88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Kidney malfunction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665181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 smtClean="0"/>
              <a:t>Kidney disease occurs </a:t>
            </a:r>
            <a:r>
              <a:rPr lang="en-AU" dirty="0"/>
              <a:t>due to </a:t>
            </a:r>
            <a:r>
              <a:rPr lang="en-AU" dirty="0" smtClean="0"/>
              <a:t>damage to the kidneys and leads to a </a:t>
            </a:r>
            <a:r>
              <a:rPr lang="en-AU" dirty="0"/>
              <a:t>build-up of waste products in the body </a:t>
            </a:r>
            <a:r>
              <a:rPr lang="en-AU" dirty="0" smtClean="0"/>
              <a:t>over time. This is due to a decreased </a:t>
            </a:r>
            <a:r>
              <a:rPr lang="en-AU" dirty="0"/>
              <a:t>glomerular filtration </a:t>
            </a:r>
            <a:r>
              <a:rPr lang="en-AU" dirty="0" smtClean="0"/>
              <a:t>rate.</a:t>
            </a:r>
          </a:p>
          <a:p>
            <a:pPr marL="0" indent="0"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Kidney disease can be caused by:</a:t>
            </a:r>
          </a:p>
          <a:p>
            <a:r>
              <a:rPr lang="en-AU" dirty="0" smtClean="0"/>
              <a:t>Ageing kidneys</a:t>
            </a:r>
          </a:p>
          <a:p>
            <a:r>
              <a:rPr lang="en-AU" dirty="0" smtClean="0"/>
              <a:t>Diabetes</a:t>
            </a:r>
          </a:p>
          <a:p>
            <a:r>
              <a:rPr lang="en-AU" dirty="0" smtClean="0"/>
              <a:t>High blood pressure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Symptoms include shortness of breath, high blood pressure, dizziness, weakness, lethargy and abnormal heart </a:t>
            </a:r>
            <a:r>
              <a:rPr lang="en-AU" dirty="0" err="1" smtClean="0"/>
              <a:t>rythmns</a:t>
            </a:r>
            <a:r>
              <a:rPr lang="en-AU" dirty="0" smtClean="0"/>
              <a:t>. 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1690688"/>
            <a:ext cx="3251349" cy="406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1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01635" cy="1325563"/>
          </a:xfrm>
        </p:spPr>
        <p:txBody>
          <a:bodyPr/>
          <a:lstStyle/>
          <a:p>
            <a:r>
              <a:rPr lang="en-AU" dirty="0" smtClean="0"/>
              <a:t>The interconnected nature of nature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697454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The function of the urinary system is closely related to the circulatory system through the flow of blood around the body and specifically, to and from the kidneys</a:t>
            </a:r>
            <a:br>
              <a:rPr lang="en-AU" dirty="0" smtClean="0"/>
            </a:b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endocrine system also works with the urinary system through the release of hormones to regulate kidney function. 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/>
              <a:t>E.g</a:t>
            </a:r>
            <a:r>
              <a:rPr lang="en-AU" dirty="0" smtClean="0"/>
              <a:t> Antidiuretic hormones are released when there is a decrease in blood volume and increase in blood </a:t>
            </a:r>
            <a:r>
              <a:rPr lang="en-AU" dirty="0" err="1" smtClean="0"/>
              <a:t>osmolarity</a:t>
            </a:r>
            <a:r>
              <a:rPr lang="en-AU" dirty="0" smtClean="0"/>
              <a:t>. This causes the kidneys to retain more water, producing concentrated urine.</a:t>
            </a:r>
            <a:endParaRPr lang="en-AU" dirty="0"/>
          </a:p>
        </p:txBody>
      </p:sp>
      <p:pic>
        <p:nvPicPr>
          <p:cNvPr id="5122" name="Picture 2" descr="http://bio1152.nicerweb.com/Locked/media/ch44/44_16KidneyHormoneControl_AD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243" y="1297108"/>
            <a:ext cx="3716909" cy="541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6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423</Words>
  <Application>Microsoft Macintosh PowerPoint</Application>
  <PresentationFormat>Custom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Excretory System</vt:lpstr>
      <vt:lpstr>The role of the excretory system</vt:lpstr>
      <vt:lpstr>Urinary System: Main Organs</vt:lpstr>
      <vt:lpstr>PowerPoint Presentation</vt:lpstr>
      <vt:lpstr>The Nephron</vt:lpstr>
      <vt:lpstr>The Nephron</vt:lpstr>
      <vt:lpstr>Kidney malfunction</vt:lpstr>
      <vt:lpstr>The interconnected nature of nature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Excretory System</dc:title>
  <dc:creator>Chloe Marie</dc:creator>
  <cp:lastModifiedBy>ICT Department</cp:lastModifiedBy>
  <cp:revision>26</cp:revision>
  <dcterms:created xsi:type="dcterms:W3CDTF">2016-04-18T01:23:01Z</dcterms:created>
  <dcterms:modified xsi:type="dcterms:W3CDTF">2016-04-20T05:14:59Z</dcterms:modified>
</cp:coreProperties>
</file>